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78" r:id="rId6"/>
    <p:sldId id="261" r:id="rId7"/>
    <p:sldId id="272" r:id="rId8"/>
    <p:sldId id="273" r:id="rId9"/>
    <p:sldId id="262" r:id="rId10"/>
    <p:sldId id="263" r:id="rId11"/>
    <p:sldId id="281" r:id="rId12"/>
    <p:sldId id="264" r:id="rId13"/>
    <p:sldId id="265" r:id="rId14"/>
    <p:sldId id="275" r:id="rId15"/>
    <p:sldId id="276" r:id="rId16"/>
    <p:sldId id="267" r:id="rId17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80" d="100"/>
          <a:sy n="80" d="100"/>
        </p:scale>
        <p:origin x="-1590" y="31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F83300-CA1B-4714-8BF7-149F58515593}" type="datetimeFigureOut">
              <a:rPr lang="fr-FR" smtClean="0"/>
              <a:t>03/07/2020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28508D-09E9-4504-BBBF-4036F5E1DAB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962252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/>
          <p:cNvGrpSpPr/>
          <p:nvPr/>
        </p:nvGrpSpPr>
        <p:grpSpPr>
          <a:xfrm>
            <a:off x="-382404" y="0"/>
            <a:ext cx="9932332" cy="6858000"/>
            <a:chOff x="-382404" y="0"/>
            <a:chExt cx="9932332" cy="6858000"/>
          </a:xfrm>
        </p:grpSpPr>
        <p:grpSp>
          <p:nvGrpSpPr>
            <p:cNvPr id="44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70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115" name="Rectangle 11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6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7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1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85" name="Rectangle 8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Rectangle 8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4" name="Rectangle 11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3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78" name="Rectangle 77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" name="Rectangle 78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" name="Rectangle 8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5" name="Rectangle 74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5" name="Freeform 44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 47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reeform 50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reeform 51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Hexagon 52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Hexagon 53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Hexagon 54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Hexagon 55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Hexagon 56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Freeform 57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Hexagon 58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Hexagon 60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Hexagon 61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Hexagon 62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Hexagon 63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Hexagon 64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Hexagon 65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Hexagon 66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Freeform 67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Freeform 68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Rectangle 45"/>
          <p:cNvSpPr/>
          <p:nvPr/>
        </p:nvSpPr>
        <p:spPr>
          <a:xfrm>
            <a:off x="4561242" y="-21511"/>
            <a:ext cx="3679116" cy="6271840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4649096" y="-21511"/>
            <a:ext cx="3505200" cy="23128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33365" y="2708476"/>
            <a:ext cx="3313355" cy="1702160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33365" y="4421080"/>
            <a:ext cx="3309803" cy="1260629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42424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738744" y="1516828"/>
            <a:ext cx="2133600" cy="750981"/>
          </a:xfrm>
        </p:spPr>
        <p:txBody>
          <a:bodyPr anchor="b"/>
          <a:lstStyle>
            <a:lvl1pPr algn="l">
              <a:defRPr sz="2400"/>
            </a:lvl1pPr>
          </a:lstStyle>
          <a:p>
            <a:fld id="{7BBDFCF0-CDB9-4A46-8D76-B562888D3D4B}" type="datetimeFigureOut">
              <a:rPr lang="fr-FR" smtClean="0"/>
              <a:t>03/07/2020</a:t>
            </a:fld>
            <a:endParaRPr lang="fr-FR"/>
          </a:p>
        </p:txBody>
      </p:sp>
      <p:sp>
        <p:nvSpPr>
          <p:cNvPr id="50" name="Rectangle 49"/>
          <p:cNvSpPr/>
          <p:nvPr/>
        </p:nvSpPr>
        <p:spPr>
          <a:xfrm>
            <a:off x="4650889" y="6088284"/>
            <a:ext cx="35052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03520" y="5719966"/>
            <a:ext cx="2831592" cy="365125"/>
          </a:xfrm>
        </p:spPr>
        <p:txBody>
          <a:bodyPr>
            <a:norm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649096" y="5719966"/>
            <a:ext cx="643666" cy="36512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695D38F6-2E9C-401C-A847-9C8AC27B6BDD}" type="slidenum">
              <a:rPr lang="fr-FR" smtClean="0"/>
              <a:t>‹N°›</a:t>
            </a:fld>
            <a:endParaRPr lang="fr-FR"/>
          </a:p>
        </p:txBody>
      </p:sp>
      <p:sp>
        <p:nvSpPr>
          <p:cNvPr id="89" name="Rectangle 88"/>
          <p:cNvSpPr/>
          <p:nvPr/>
        </p:nvSpPr>
        <p:spPr>
          <a:xfrm>
            <a:off x="4650889" y="6088284"/>
            <a:ext cx="35052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DFCF0-CDB9-4A46-8D76-B562888D3D4B}" type="datetimeFigureOut">
              <a:rPr lang="fr-FR" smtClean="0"/>
              <a:t>03/07/2020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D38F6-2E9C-401C-A847-9C8AC27B6BDD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030147"/>
            <a:ext cx="1484453" cy="4780344"/>
          </a:xfrm>
        </p:spPr>
        <p:txBody>
          <a:bodyPr vert="eaVert" anchor="ctr"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53296" y="1030147"/>
            <a:ext cx="5423704" cy="4780344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DFCF0-CDB9-4A46-8D76-B562888D3D4B}" type="datetimeFigureOut">
              <a:rPr lang="fr-FR" smtClean="0"/>
              <a:t>03/07/2020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D38F6-2E9C-401C-A847-9C8AC27B6BDD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DFCF0-CDB9-4A46-8D76-B562888D3D4B}" type="datetimeFigureOut">
              <a:rPr lang="fr-FR" smtClean="0"/>
              <a:t>03/07/2020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D38F6-2E9C-401C-A847-9C8AC27B6BDD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8645" y="2900829"/>
            <a:ext cx="6637468" cy="1362075"/>
          </a:xfrm>
        </p:spPr>
        <p:txBody>
          <a:bodyPr anchor="b"/>
          <a:lstStyle>
            <a:lvl1pPr algn="l">
              <a:defRPr sz="4000" b="0" cap="none" baseline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8645" y="4267200"/>
            <a:ext cx="6637467" cy="1520413"/>
          </a:xfrm>
        </p:spPr>
        <p:txBody>
          <a:bodyPr anchor="t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DFCF0-CDB9-4A46-8D76-B562888D3D4B}" type="datetimeFigureOut">
              <a:rPr lang="fr-FR" smtClean="0"/>
              <a:t>03/07/2020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D38F6-2E9C-401C-A847-9C8AC27B6BDD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DFCF0-CDB9-4A46-8D76-B562888D3D4B}" type="datetimeFigureOut">
              <a:rPr lang="fr-FR" smtClean="0"/>
              <a:t>03/07/2020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D38F6-2E9C-401C-A847-9C8AC27B6BDD}" type="slidenum">
              <a:rPr lang="fr-FR" smtClean="0"/>
              <a:t>‹N°›</a:t>
            </a:fld>
            <a:endParaRPr lang="fr-FR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1042416" y="2313432"/>
            <a:ext cx="3419856" cy="349300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2313431"/>
            <a:ext cx="3419856" cy="349300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12111" y="2316009"/>
            <a:ext cx="3057148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1721" y="2974694"/>
            <a:ext cx="3419856" cy="283579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1837" y="2316010"/>
            <a:ext cx="3055717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152" y="2974694"/>
            <a:ext cx="3419856" cy="283579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DFCF0-CDB9-4A46-8D76-B562888D3D4B}" type="datetimeFigureOut">
              <a:rPr lang="fr-FR" smtClean="0"/>
              <a:t>03/07/2020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D38F6-2E9C-401C-A847-9C8AC27B6BDD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DFCF0-CDB9-4A46-8D76-B562888D3D4B}" type="datetimeFigureOut">
              <a:rPr lang="fr-FR" smtClean="0"/>
              <a:t>03/07/2020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D38F6-2E9C-401C-A847-9C8AC27B6BDD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DFCF0-CDB9-4A46-8D76-B562888D3D4B}" type="datetimeFigureOut">
              <a:rPr lang="fr-FR" smtClean="0"/>
              <a:t>03/07/2020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D38F6-2E9C-401C-A847-9C8AC27B6BDD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-382404" y="0"/>
            <a:ext cx="9932332" cy="6858000"/>
            <a:chOff x="-382404" y="0"/>
            <a:chExt cx="9932332" cy="6858000"/>
          </a:xfrm>
        </p:grpSpPr>
        <p:grpSp>
          <p:nvGrpSpPr>
            <p:cNvPr id="45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72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84" name="Rectangle 8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5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3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81" name="Rectangle 8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" name="Rectangle 8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" name="Rectangle 8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4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78" name="Rectangle 77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" name="Rectangle 78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" name="Rectangle 7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5" name="Rectangle 74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7" name="Freeform 46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 47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reeform 49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reeform 50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Hexagon 51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Hexagon 52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Hexagon 53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Hexagon 54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Hexagon 55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Freeform 58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Hexagon 61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Hexagon 62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Hexagon 63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Hexagon 64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Hexagon 65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Hexagon 66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Hexagon 67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Hexagon 68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Freeform 69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Freeform 70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Rectangle 45"/>
          <p:cNvSpPr/>
          <p:nvPr/>
        </p:nvSpPr>
        <p:spPr>
          <a:xfrm>
            <a:off x="4561242" y="-21511"/>
            <a:ext cx="3679116" cy="6271840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4649096" y="-21510"/>
            <a:ext cx="3505200" cy="6239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DFCF0-CDB9-4A46-8D76-B562888D3D4B}" type="datetimeFigureOut">
              <a:rPr lang="fr-FR" smtClean="0"/>
              <a:t>03/07/2020</a:t>
            </a:fld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D38F6-2E9C-401C-A847-9C8AC27B6BDD}" type="slidenum">
              <a:rPr lang="fr-FR" smtClean="0"/>
              <a:t>‹N°›</a:t>
            </a:fld>
            <a:endParaRPr lang="fr-FR"/>
          </a:p>
        </p:txBody>
      </p:sp>
      <p:sp>
        <p:nvSpPr>
          <p:cNvPr id="58" name="Rectangle 57"/>
          <p:cNvSpPr/>
          <p:nvPr/>
        </p:nvSpPr>
        <p:spPr>
          <a:xfrm>
            <a:off x="905571" y="601883"/>
            <a:ext cx="3562257" cy="564844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5894" y="856527"/>
            <a:ext cx="3090440" cy="5150734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61" name="Rectangle 60"/>
          <p:cNvSpPr/>
          <p:nvPr/>
        </p:nvSpPr>
        <p:spPr>
          <a:xfrm>
            <a:off x="4650889" y="6088284"/>
            <a:ext cx="35052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641448" y="5724835"/>
            <a:ext cx="3493664" cy="365125"/>
          </a:xfrm>
        </p:spPr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9833" y="2657434"/>
            <a:ext cx="3304572" cy="1463153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36592" y="4136994"/>
            <a:ext cx="3298784" cy="1517904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42424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-382404" y="0"/>
            <a:ext cx="9932332" cy="6858000"/>
            <a:chOff x="-382404" y="0"/>
            <a:chExt cx="9932332" cy="6858000"/>
          </a:xfrm>
        </p:grpSpPr>
        <p:grpSp>
          <p:nvGrpSpPr>
            <p:cNvPr id="45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75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87" name="Rectangle 86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8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9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6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84" name="Rectangle 8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5" name="Rectangle 8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Rectangle 8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7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81" name="Rectangle 8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" name="Rectangle 8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" name="Rectangle 8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8" name="Rectangle 77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6" name="Freeform 45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 46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 47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reeform 49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Hexagon 50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Hexagon 51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Hexagon 60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Hexagon 61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Freeform 62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Hexagon 63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Hexagon 64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Hexagon 65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Hexagon 66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Hexagon 67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Hexagon 68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Hexagon 69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Hexagon 70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Hexagon 71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 72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Freeform 73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4" name="Rectangle 93"/>
          <p:cNvSpPr/>
          <p:nvPr/>
        </p:nvSpPr>
        <p:spPr>
          <a:xfrm>
            <a:off x="4561242" y="-21511"/>
            <a:ext cx="3679116" cy="6271840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4649096" y="-21510"/>
            <a:ext cx="3505200" cy="6239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905571" y="601883"/>
            <a:ext cx="3562257" cy="5648445"/>
          </a:xfrm>
          <a:prstGeom prst="rect">
            <a:avLst/>
          </a:prstGeom>
          <a:solidFill>
            <a:srgbClr val="FFFFFF"/>
          </a:solidFill>
          <a:ln w="3175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4650889" y="6088284"/>
            <a:ext cx="35052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4424" y="2660904"/>
            <a:ext cx="3300984" cy="146304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005208" y="693795"/>
            <a:ext cx="3359623" cy="5468112"/>
          </a:xfrm>
        </p:spPr>
        <p:txBody>
          <a:bodyPr/>
          <a:lstStyle>
            <a:lvl1pPr marL="0" indent="0">
              <a:buNone/>
              <a:defRPr sz="3200">
                <a:solidFill>
                  <a:schemeClr val="accent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34630" y="4133088"/>
            <a:ext cx="3300573" cy="1519561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42424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DFCF0-CDB9-4A46-8D76-B562888D3D4B}" type="datetimeFigureOut">
              <a:rPr lang="fr-FR" smtClean="0"/>
              <a:t>03/07/2020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641448" y="5724835"/>
            <a:ext cx="3493664" cy="365125"/>
          </a:xfrm>
        </p:spPr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D38F6-2E9C-401C-A847-9C8AC27B6BDD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/>
          <p:cNvGrpSpPr/>
          <p:nvPr/>
        </p:nvGrpSpPr>
        <p:grpSpPr>
          <a:xfrm>
            <a:off x="-304800" y="0"/>
            <a:ext cx="9932332" cy="6858000"/>
            <a:chOff x="-382404" y="0"/>
            <a:chExt cx="9932332" cy="6858000"/>
          </a:xfrm>
        </p:grpSpPr>
        <p:grpSp>
          <p:nvGrpSpPr>
            <p:cNvPr id="43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101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113" name="Rectangle 11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4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5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2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110" name="Rectangle 10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1" name="Rectangle 11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2" name="Rectangle 11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3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107" name="Rectangle 106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8" name="Rectangle 107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9" name="Rectangle 108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04" name="Rectangle 10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4" name="Freeform 43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reeform 44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reeform 45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 46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Hexagon 49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Hexagon 50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Hexagon 51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Hexagon 52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Hexagon 53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Freeform 54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Hexagon 55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Hexagon 56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Hexagon 57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Hexagon 58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Hexagon 94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Hexagon 95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Hexagon 96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Hexagon 97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Freeform 98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reeform 99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6" name="Rectangle 65"/>
          <p:cNvSpPr/>
          <p:nvPr/>
        </p:nvSpPr>
        <p:spPr>
          <a:xfrm>
            <a:off x="457200" y="333487"/>
            <a:ext cx="8229600" cy="618564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/>
          <p:cNvSpPr/>
          <p:nvPr/>
        </p:nvSpPr>
        <p:spPr>
          <a:xfrm>
            <a:off x="4561242" y="-21511"/>
            <a:ext cx="3679116" cy="699244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4649096" y="-21510"/>
            <a:ext cx="3505200" cy="6239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43490" y="1027664"/>
            <a:ext cx="7024744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3492" y="2323652"/>
            <a:ext cx="6777317" cy="35089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997388" y="22449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FEFEFE"/>
                </a:solidFill>
              </a:defRPr>
            </a:lvl1pPr>
          </a:lstStyle>
          <a:p>
            <a:fld id="{7BBDFCF0-CDB9-4A46-8D76-B562888D3D4B}" type="datetimeFigureOut">
              <a:rPr lang="fr-FR" smtClean="0"/>
              <a:t>03/07/2020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1448" y="5852160"/>
            <a:ext cx="35021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649096" y="224491"/>
            <a:ext cx="13321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EFEFE"/>
                </a:solidFill>
              </a:defRPr>
            </a:lvl1pPr>
          </a:lstStyle>
          <a:p>
            <a:fld id="{695D38F6-2E9C-401C-A847-9C8AC27B6BDD}" type="slidenum">
              <a:rPr lang="fr-FR" smtClean="0"/>
              <a:t>‹N°›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spcBef>
          <a:spcPct val="0"/>
        </a:spcBef>
        <a:buNone/>
        <a:defRPr sz="40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27432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640080" indent="-27432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24712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325880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1517904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1719072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1920240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121408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4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5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4572000" y="2708476"/>
            <a:ext cx="3672408" cy="1702160"/>
          </a:xfrm>
        </p:spPr>
        <p:txBody>
          <a:bodyPr anchor="ctr">
            <a:normAutofit/>
          </a:bodyPr>
          <a:lstStyle/>
          <a:p>
            <a:pPr algn="ctr"/>
            <a:r>
              <a:rPr lang="fr-FR" sz="2800" b="1" dirty="0" smtClean="0"/>
              <a:t>Analyse </a:t>
            </a:r>
            <a:r>
              <a:rPr lang="fr-FR" sz="2800" b="1" dirty="0"/>
              <a:t>des données de </a:t>
            </a:r>
            <a:r>
              <a:rPr lang="fr-FR" sz="2800" b="1" dirty="0" smtClean="0"/>
              <a:t/>
            </a:r>
            <a:br>
              <a:rPr lang="fr-FR" sz="2800" b="1" dirty="0" smtClean="0"/>
            </a:br>
            <a:r>
              <a:rPr lang="fr-FR" sz="2800" b="1" dirty="0" smtClean="0"/>
              <a:t>systèmes </a:t>
            </a:r>
            <a:r>
              <a:rPr lang="fr-FR" sz="2800" b="1" dirty="0"/>
              <a:t>éducatifs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4749891" y="5661248"/>
            <a:ext cx="3309803" cy="1260629"/>
          </a:xfrm>
        </p:spPr>
        <p:txBody>
          <a:bodyPr/>
          <a:lstStyle/>
          <a:p>
            <a:pPr algn="r"/>
            <a:r>
              <a:rPr lang="fr-FR" dirty="0" smtClean="0"/>
              <a:t>Denis Jean-Benoît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116632"/>
            <a:ext cx="3233539" cy="20063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ZoneTexte 3"/>
          <p:cNvSpPr txBox="1"/>
          <p:nvPr/>
        </p:nvSpPr>
        <p:spPr>
          <a:xfrm>
            <a:off x="27608" y="6478300"/>
            <a:ext cx="2980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Projet 2 - OPENCLASSROOMS</a:t>
            </a:r>
            <a:endParaRPr lang="fr-FR" b="1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105065" y="116632"/>
            <a:ext cx="14350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i="1" dirty="0">
                <a:solidFill>
                  <a:schemeClr val="bg1"/>
                </a:solidFill>
              </a:rPr>
              <a:t>07/07/2020</a:t>
            </a:r>
          </a:p>
          <a:p>
            <a:endParaRPr lang="fr-FR" b="1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6120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43608" y="188640"/>
            <a:ext cx="7024744" cy="1143000"/>
          </a:xfrm>
        </p:spPr>
        <p:txBody>
          <a:bodyPr/>
          <a:lstStyle/>
          <a:p>
            <a:r>
              <a:rPr lang="fr-FR" dirty="0" err="1" smtClean="0"/>
              <a:t>Scoring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963035" y="1484784"/>
            <a:ext cx="6777317" cy="4536504"/>
          </a:xfrm>
        </p:spPr>
        <p:txBody>
          <a:bodyPr>
            <a:normAutofit/>
          </a:bodyPr>
          <a:lstStyle/>
          <a:p>
            <a:r>
              <a:rPr lang="fr-FR" b="1" dirty="0" smtClean="0">
                <a:latin typeface="Calibri" pitchFamily="34" charset="0"/>
                <a:cs typeface="Calibri" pitchFamily="34" charset="0"/>
              </a:rPr>
              <a:t>Comparaison pour un indicateur « PIB »</a:t>
            </a:r>
            <a:endParaRPr lang="fr-FR" b="1" dirty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2" t="38678" r="3666" b="35280"/>
          <a:stretch/>
        </p:blipFill>
        <p:spPr bwMode="auto">
          <a:xfrm>
            <a:off x="4895056" y="26166"/>
            <a:ext cx="3015343" cy="5225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203" y="2132856"/>
            <a:ext cx="6419850" cy="4346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ZoneTexte 9"/>
          <p:cNvSpPr txBox="1"/>
          <p:nvPr/>
        </p:nvSpPr>
        <p:spPr>
          <a:xfrm>
            <a:off x="8604448" y="6525344"/>
            <a:ext cx="539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bg1"/>
                </a:solidFill>
              </a:rPr>
              <a:t>10</a:t>
            </a:r>
            <a:endParaRPr lang="fr-FR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4516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86238" y="53752"/>
            <a:ext cx="7024744" cy="1143000"/>
          </a:xfrm>
        </p:spPr>
        <p:txBody>
          <a:bodyPr/>
          <a:lstStyle/>
          <a:p>
            <a:r>
              <a:rPr lang="fr-FR" dirty="0" smtClean="0"/>
              <a:t>Limites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64281" y="1196752"/>
            <a:ext cx="6777317" cy="4536504"/>
          </a:xfrm>
        </p:spPr>
        <p:txBody>
          <a:bodyPr>
            <a:normAutofit/>
          </a:bodyPr>
          <a:lstStyle/>
          <a:p>
            <a:r>
              <a:rPr lang="fr-FR" b="1" dirty="0" smtClean="0">
                <a:latin typeface="Calibri" pitchFamily="34" charset="0"/>
                <a:cs typeface="Calibri" pitchFamily="34" charset="0"/>
              </a:rPr>
              <a:t>Graphe Radar</a:t>
            </a:r>
            <a:endParaRPr lang="fr-FR" b="1" dirty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2" t="38678" r="3666" b="35280"/>
          <a:stretch/>
        </p:blipFill>
        <p:spPr bwMode="auto">
          <a:xfrm>
            <a:off x="4895056" y="26166"/>
            <a:ext cx="3015343" cy="5225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9" name="ZoneTexte 48"/>
          <p:cNvSpPr txBox="1"/>
          <p:nvPr/>
        </p:nvSpPr>
        <p:spPr>
          <a:xfrm>
            <a:off x="8632850" y="6525344"/>
            <a:ext cx="511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bg1"/>
                </a:solidFill>
              </a:rPr>
              <a:t>11</a:t>
            </a:r>
            <a:endParaRPr lang="fr-FR" b="1" dirty="0">
              <a:solidFill>
                <a:schemeClr val="bg1"/>
              </a:solidFill>
            </a:endParaRPr>
          </a:p>
        </p:txBody>
      </p:sp>
      <p:sp>
        <p:nvSpPr>
          <p:cNvPr id="27" name="ZoneTexte 26"/>
          <p:cNvSpPr txBox="1"/>
          <p:nvPr/>
        </p:nvSpPr>
        <p:spPr>
          <a:xfrm>
            <a:off x="6813904" y="6072010"/>
            <a:ext cx="15215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i="1" dirty="0" smtClean="0"/>
              <a:t>Pour l’année 2015</a:t>
            </a:r>
            <a:endParaRPr lang="fr-FR" sz="1200" i="1" dirty="0"/>
          </a:p>
        </p:txBody>
      </p:sp>
      <p:grpSp>
        <p:nvGrpSpPr>
          <p:cNvPr id="28" name="Groupe 27"/>
          <p:cNvGrpSpPr/>
          <p:nvPr/>
        </p:nvGrpSpPr>
        <p:grpSpPr>
          <a:xfrm>
            <a:off x="564984" y="1772816"/>
            <a:ext cx="4367056" cy="2217628"/>
            <a:chOff x="1187624" y="1988840"/>
            <a:chExt cx="3230960" cy="1568704"/>
          </a:xfrm>
        </p:grpSpPr>
        <p:pic>
          <p:nvPicPr>
            <p:cNvPr id="5123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7624" y="1988840"/>
              <a:ext cx="3230960" cy="15687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9" name="ZoneTexte 8"/>
            <p:cNvSpPr txBox="1"/>
            <p:nvPr/>
          </p:nvSpPr>
          <p:spPr>
            <a:xfrm>
              <a:off x="1195827" y="1988840"/>
              <a:ext cx="754520" cy="2830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000" dirty="0" smtClean="0">
                  <a:latin typeface="Calibri" pitchFamily="34" charset="0"/>
                  <a:cs typeface="Calibri" pitchFamily="34" charset="0"/>
                </a:rPr>
                <a:t>Qatar</a:t>
              </a:r>
            </a:p>
            <a:p>
              <a:r>
                <a:rPr lang="fr-FR" sz="1000" dirty="0" smtClean="0">
                  <a:latin typeface="Calibri" pitchFamily="34" charset="0"/>
                  <a:cs typeface="Calibri" pitchFamily="34" charset="0"/>
                </a:rPr>
                <a:t> </a:t>
              </a:r>
              <a:r>
                <a:rPr lang="fr-FR" sz="1000" dirty="0">
                  <a:latin typeface="Calibri" pitchFamily="34" charset="0"/>
                  <a:cs typeface="Calibri" pitchFamily="34" charset="0"/>
                </a:rPr>
                <a:t>pays numéro :1</a:t>
              </a:r>
            </a:p>
          </p:txBody>
        </p:sp>
      </p:grpSp>
      <p:grpSp>
        <p:nvGrpSpPr>
          <p:cNvPr id="31" name="Groupe 30"/>
          <p:cNvGrpSpPr/>
          <p:nvPr/>
        </p:nvGrpSpPr>
        <p:grpSpPr>
          <a:xfrm>
            <a:off x="4452301" y="1052735"/>
            <a:ext cx="4135012" cy="2255726"/>
            <a:chOff x="5508104" y="3808285"/>
            <a:chExt cx="3616828" cy="1847978"/>
          </a:xfrm>
        </p:grpSpPr>
        <p:pic>
          <p:nvPicPr>
            <p:cNvPr id="5125" name="Picture 5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08104" y="3888699"/>
              <a:ext cx="3596209" cy="17675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9" name="ZoneTexte 28"/>
            <p:cNvSpPr txBox="1"/>
            <p:nvPr/>
          </p:nvSpPr>
          <p:spPr>
            <a:xfrm>
              <a:off x="8258140" y="3808285"/>
              <a:ext cx="866792" cy="3277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fr-FR"/>
              </a:defPPr>
              <a:lvl1pPr>
                <a:defRPr sz="1000">
                  <a:latin typeface="Calibri" pitchFamily="34" charset="0"/>
                  <a:cs typeface="Calibri" pitchFamily="34" charset="0"/>
                </a:defRPr>
              </a:lvl1pPr>
            </a:lstStyle>
            <a:p>
              <a:r>
                <a:rPr lang="fr-FR" dirty="0" err="1"/>
                <a:t>India</a:t>
              </a:r>
              <a:r>
                <a:rPr lang="fr-FR" dirty="0"/>
                <a:t> </a:t>
              </a:r>
              <a:endParaRPr lang="fr-FR" dirty="0" smtClean="0"/>
            </a:p>
            <a:p>
              <a:r>
                <a:rPr lang="fr-FR" dirty="0" smtClean="0"/>
                <a:t>pays </a:t>
              </a:r>
              <a:r>
                <a:rPr lang="fr-FR" dirty="0"/>
                <a:t>numéro :2</a:t>
              </a:r>
            </a:p>
          </p:txBody>
        </p:sp>
      </p:grpSp>
      <p:grpSp>
        <p:nvGrpSpPr>
          <p:cNvPr id="33" name="Groupe 32"/>
          <p:cNvGrpSpPr/>
          <p:nvPr/>
        </p:nvGrpSpPr>
        <p:grpSpPr>
          <a:xfrm>
            <a:off x="549919" y="4253129"/>
            <a:ext cx="4526137" cy="2272215"/>
            <a:chOff x="641396" y="4107572"/>
            <a:chExt cx="4526137" cy="2272215"/>
          </a:xfrm>
        </p:grpSpPr>
        <p:pic>
          <p:nvPicPr>
            <p:cNvPr id="5127" name="Picture 7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1396" y="4107572"/>
              <a:ext cx="4526137" cy="22722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2" name="ZoneTexte 31"/>
            <p:cNvSpPr txBox="1"/>
            <p:nvPr/>
          </p:nvSpPr>
          <p:spPr>
            <a:xfrm>
              <a:off x="709938" y="4179477"/>
              <a:ext cx="99097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fr-FR"/>
              </a:defPPr>
              <a:lvl1pPr>
                <a:defRPr sz="1000">
                  <a:latin typeface="Calibri" pitchFamily="34" charset="0"/>
                  <a:cs typeface="Calibri" pitchFamily="34" charset="0"/>
                </a:defRPr>
              </a:lvl1pPr>
            </a:lstStyle>
            <a:p>
              <a:r>
                <a:rPr lang="fr-FR" dirty="0"/>
                <a:t>China </a:t>
              </a:r>
              <a:endParaRPr lang="fr-FR" dirty="0" smtClean="0"/>
            </a:p>
            <a:p>
              <a:r>
                <a:rPr lang="fr-FR" dirty="0" smtClean="0"/>
                <a:t>pays </a:t>
              </a:r>
              <a:r>
                <a:rPr lang="fr-FR" dirty="0"/>
                <a:t>numéro :3</a:t>
              </a:r>
            </a:p>
          </p:txBody>
        </p:sp>
      </p:grpSp>
      <p:grpSp>
        <p:nvGrpSpPr>
          <p:cNvPr id="35" name="Groupe 34"/>
          <p:cNvGrpSpPr/>
          <p:nvPr/>
        </p:nvGrpSpPr>
        <p:grpSpPr>
          <a:xfrm>
            <a:off x="4452301" y="3789040"/>
            <a:ext cx="4209837" cy="2232247"/>
            <a:chOff x="4249403" y="3569635"/>
            <a:chExt cx="4517233" cy="2294987"/>
          </a:xfrm>
        </p:grpSpPr>
        <p:pic>
          <p:nvPicPr>
            <p:cNvPr id="5129" name="Picture 9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49403" y="3666728"/>
              <a:ext cx="4517233" cy="21978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4" name="ZoneTexte 33"/>
            <p:cNvSpPr txBox="1"/>
            <p:nvPr/>
          </p:nvSpPr>
          <p:spPr>
            <a:xfrm>
              <a:off x="7700277" y="3569635"/>
              <a:ext cx="103974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fr-FR"/>
              </a:defPPr>
              <a:lvl1pPr>
                <a:defRPr sz="1000">
                  <a:latin typeface="Calibri" pitchFamily="34" charset="0"/>
                  <a:cs typeface="Calibri" pitchFamily="34" charset="0"/>
                </a:defRPr>
              </a:lvl1pPr>
            </a:lstStyle>
            <a:p>
              <a:r>
                <a:rPr lang="fr-FR" dirty="0"/>
                <a:t>Luxembourg </a:t>
              </a:r>
              <a:endParaRPr lang="fr-FR" dirty="0" smtClean="0"/>
            </a:p>
            <a:p>
              <a:r>
                <a:rPr lang="fr-FR" dirty="0" smtClean="0"/>
                <a:t>pays </a:t>
              </a:r>
              <a:r>
                <a:rPr lang="fr-FR" dirty="0"/>
                <a:t>numéro :4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77908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43608" y="197768"/>
            <a:ext cx="7024744" cy="1143000"/>
          </a:xfrm>
        </p:spPr>
        <p:txBody>
          <a:bodyPr/>
          <a:lstStyle/>
          <a:p>
            <a:r>
              <a:rPr lang="fr-FR" dirty="0" smtClean="0"/>
              <a:t>Limites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021605" y="1375901"/>
            <a:ext cx="6777317" cy="4536504"/>
          </a:xfrm>
        </p:spPr>
        <p:txBody>
          <a:bodyPr>
            <a:normAutofit/>
          </a:bodyPr>
          <a:lstStyle/>
          <a:p>
            <a:r>
              <a:rPr lang="fr-FR" sz="2000" b="1" dirty="0" err="1" smtClean="0">
                <a:latin typeface="Calibri" pitchFamily="34" charset="0"/>
                <a:cs typeface="Calibri" pitchFamily="34" charset="0"/>
              </a:rPr>
              <a:t>Boxplot</a:t>
            </a:r>
            <a:r>
              <a:rPr lang="fr-FR" sz="2000" b="1" dirty="0" smtClean="0">
                <a:latin typeface="Calibri" pitchFamily="34" charset="0"/>
                <a:cs typeface="Calibri" pitchFamily="34" charset="0"/>
              </a:rPr>
              <a:t> de la </a:t>
            </a:r>
            <a:r>
              <a:rPr lang="fr-FR" sz="2000" b="1" dirty="0">
                <a:latin typeface="Calibri" pitchFamily="34" charset="0"/>
                <a:cs typeface="Calibri" pitchFamily="34" charset="0"/>
              </a:rPr>
              <a:t>Population totale et du RNI </a:t>
            </a:r>
            <a:r>
              <a:rPr lang="fr-FR" sz="1800" b="1" dirty="0" smtClean="0">
                <a:latin typeface="Calibri" pitchFamily="34" charset="0"/>
                <a:cs typeface="Calibri" pitchFamily="34" charset="0"/>
              </a:rPr>
              <a:t>en 2015</a:t>
            </a:r>
            <a:endParaRPr lang="fr-FR" sz="1800" b="1" dirty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2" t="38678" r="3666" b="35280"/>
          <a:stretch/>
        </p:blipFill>
        <p:spPr bwMode="auto">
          <a:xfrm>
            <a:off x="4895056" y="26166"/>
            <a:ext cx="3015343" cy="5225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ZoneTexte 8"/>
          <p:cNvSpPr txBox="1"/>
          <p:nvPr/>
        </p:nvSpPr>
        <p:spPr>
          <a:xfrm>
            <a:off x="5148064" y="5904274"/>
            <a:ext cx="30973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/>
              <a:buChar char="è"/>
            </a:pPr>
            <a:r>
              <a:rPr lang="fr-FR" sz="1400" dirty="0" smtClean="0">
                <a:sym typeface="Wingdings" pitchFamily="2" charset="2"/>
              </a:rPr>
              <a:t>Pays </a:t>
            </a:r>
            <a:r>
              <a:rPr lang="fr-FR" sz="1400" b="1" dirty="0" smtClean="0">
                <a:sym typeface="Wingdings" pitchFamily="2" charset="2"/>
              </a:rPr>
              <a:t>riches</a:t>
            </a:r>
            <a:r>
              <a:rPr lang="fr-FR" sz="1400" dirty="0" smtClean="0">
                <a:sym typeface="Wingdings" pitchFamily="2" charset="2"/>
              </a:rPr>
              <a:t> de </a:t>
            </a:r>
            <a:r>
              <a:rPr lang="fr-FR" sz="1400" b="1" dirty="0" smtClean="0">
                <a:sym typeface="Wingdings" pitchFamily="2" charset="2"/>
              </a:rPr>
              <a:t>petite</a:t>
            </a:r>
            <a:r>
              <a:rPr lang="fr-FR" sz="1400" dirty="0" smtClean="0">
                <a:sym typeface="Wingdings" pitchFamily="2" charset="2"/>
              </a:rPr>
              <a:t> taille</a:t>
            </a:r>
          </a:p>
          <a:p>
            <a:pPr marL="285750" indent="-285750">
              <a:buFont typeface="Wingdings"/>
              <a:buChar char="è"/>
            </a:pPr>
            <a:r>
              <a:rPr lang="fr-FR" sz="1400" dirty="0" smtClean="0">
                <a:sym typeface="Wingdings" pitchFamily="2" charset="2"/>
              </a:rPr>
              <a:t>Pays </a:t>
            </a:r>
            <a:r>
              <a:rPr lang="fr-FR" sz="1400" b="1" dirty="0" smtClean="0">
                <a:sym typeface="Wingdings" pitchFamily="2" charset="2"/>
              </a:rPr>
              <a:t>pauvres  </a:t>
            </a:r>
            <a:r>
              <a:rPr lang="fr-FR" sz="1400" dirty="0" smtClean="0">
                <a:sym typeface="Wingdings" pitchFamily="2" charset="2"/>
              </a:rPr>
              <a:t>de</a:t>
            </a:r>
            <a:r>
              <a:rPr lang="fr-FR" sz="1400" b="1" dirty="0" smtClean="0">
                <a:sym typeface="Wingdings" pitchFamily="2" charset="2"/>
              </a:rPr>
              <a:t> grande </a:t>
            </a:r>
            <a:r>
              <a:rPr lang="fr-FR" sz="1400" dirty="0" smtClean="0">
                <a:sym typeface="Wingdings" pitchFamily="2" charset="2"/>
              </a:rPr>
              <a:t>taille</a:t>
            </a:r>
            <a:endParaRPr lang="fr-FR" sz="1400" dirty="0"/>
          </a:p>
        </p:txBody>
      </p:sp>
      <p:sp>
        <p:nvSpPr>
          <p:cNvPr id="12" name="ZoneTexte 11"/>
          <p:cNvSpPr txBox="1"/>
          <p:nvPr/>
        </p:nvSpPr>
        <p:spPr>
          <a:xfrm>
            <a:off x="8532440" y="6525344"/>
            <a:ext cx="611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bg1"/>
                </a:solidFill>
              </a:rPr>
              <a:t>12</a:t>
            </a:r>
            <a:endParaRPr lang="fr-FR" b="1" dirty="0">
              <a:solidFill>
                <a:schemeClr val="bg1"/>
              </a:solidFill>
            </a:endParaRPr>
          </a:p>
        </p:txBody>
      </p:sp>
      <p:pic>
        <p:nvPicPr>
          <p:cNvPr id="7170" name="Picture 2" descr="F:\Google Drive\DATA SCIENTIST\P2 Analyse de donnée du sytème éducatif\figure\outliers popto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004729"/>
            <a:ext cx="3541117" cy="2423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Picture 3" descr="F:\Google Drive\DATA SCIENTIST\P2 Analyse de donnée du sytème éducatif\figure\outliers RNI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2004729"/>
            <a:ext cx="3483248" cy="2271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e 14"/>
          <p:cNvGrpSpPr/>
          <p:nvPr/>
        </p:nvGrpSpPr>
        <p:grpSpPr>
          <a:xfrm>
            <a:off x="5364088" y="3662453"/>
            <a:ext cx="2304256" cy="1598916"/>
            <a:chOff x="539552" y="2399953"/>
            <a:chExt cx="3721998" cy="2867139"/>
          </a:xfrm>
        </p:grpSpPr>
        <p:pic>
          <p:nvPicPr>
            <p:cNvPr id="16" name="Picture 2" descr="F:\Google Drive\DATA SCIENTIST\P2 Analyse de donnée du sytème éducatif\figure\boxplot RIN top10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9552" y="2399953"/>
              <a:ext cx="3721998" cy="26642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ZoneTexte 16"/>
            <p:cNvSpPr txBox="1"/>
            <p:nvPr/>
          </p:nvSpPr>
          <p:spPr>
            <a:xfrm>
              <a:off x="1967292" y="5013176"/>
              <a:ext cx="1237839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fr-FR"/>
              </a:defPPr>
              <a:lvl1pPr>
                <a:defRPr sz="1050">
                  <a:latin typeface="Calibri" pitchFamily="34" charset="0"/>
                  <a:cs typeface="Calibri" pitchFamily="34" charset="0"/>
                </a:defRPr>
              </a:lvl1pPr>
            </a:lstStyle>
            <a:p>
              <a:r>
                <a:rPr lang="fr-FR" dirty="0"/>
                <a:t>GNI per capita, PPP</a:t>
              </a:r>
            </a:p>
          </p:txBody>
        </p:sp>
      </p:grpSp>
      <p:grpSp>
        <p:nvGrpSpPr>
          <p:cNvPr id="18" name="Groupe 17"/>
          <p:cNvGrpSpPr/>
          <p:nvPr/>
        </p:nvGrpSpPr>
        <p:grpSpPr>
          <a:xfrm>
            <a:off x="1500300" y="3634732"/>
            <a:ext cx="2279612" cy="1626637"/>
            <a:chOff x="4410264" y="2402387"/>
            <a:chExt cx="4035699" cy="2869274"/>
          </a:xfrm>
        </p:grpSpPr>
        <p:pic>
          <p:nvPicPr>
            <p:cNvPr id="19" name="Picture 3" descr="F:\Google Drive\DATA SCIENTIST\P2 Analyse de donnée du sytème éducatif\figure\pop tot top10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10264" y="2402387"/>
              <a:ext cx="4035699" cy="27614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ZoneTexte 19"/>
            <p:cNvSpPr txBox="1"/>
            <p:nvPr/>
          </p:nvSpPr>
          <p:spPr>
            <a:xfrm>
              <a:off x="5442396" y="5010051"/>
              <a:ext cx="110158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050" dirty="0" smtClean="0">
                  <a:latin typeface="Calibri" pitchFamily="34" charset="0"/>
                  <a:cs typeface="Calibri" pitchFamily="34" charset="0"/>
                </a:rPr>
                <a:t>Population, total</a:t>
              </a:r>
              <a:endParaRPr lang="fr-FR" sz="1050" dirty="0">
                <a:latin typeface="Calibri" pitchFamily="34" charset="0"/>
                <a:cs typeface="Calibri" pitchFamily="34" charset="0"/>
              </a:endParaRPr>
            </a:p>
          </p:txBody>
        </p:sp>
      </p:grpSp>
      <p:sp>
        <p:nvSpPr>
          <p:cNvPr id="5" name="Ellipse 4"/>
          <p:cNvSpPr/>
          <p:nvPr/>
        </p:nvSpPr>
        <p:spPr>
          <a:xfrm>
            <a:off x="2083312" y="4149080"/>
            <a:ext cx="1696600" cy="360040"/>
          </a:xfrm>
          <a:prstGeom prst="ellipse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Ellipse 20"/>
          <p:cNvSpPr/>
          <p:nvPr/>
        </p:nvSpPr>
        <p:spPr>
          <a:xfrm>
            <a:off x="5580111" y="4149080"/>
            <a:ext cx="667877" cy="434068"/>
          </a:xfrm>
          <a:prstGeom prst="ellipse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5"/>
          <p:cNvSpPr txBox="1"/>
          <p:nvPr/>
        </p:nvSpPr>
        <p:spPr>
          <a:xfrm>
            <a:off x="4336504" y="4728337"/>
            <a:ext cx="1117104" cy="76944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Beaucoup de pays avec un revenu faible </a:t>
            </a:r>
            <a:endParaRPr lang="fr-FR" sz="1100" dirty="0"/>
          </a:p>
        </p:txBody>
      </p:sp>
      <p:cxnSp>
        <p:nvCxnSpPr>
          <p:cNvPr id="11" name="Connecteur droit avec flèche 10"/>
          <p:cNvCxnSpPr>
            <a:stCxn id="6" idx="3"/>
            <a:endCxn id="21" idx="4"/>
          </p:cNvCxnSpPr>
          <p:nvPr/>
        </p:nvCxnSpPr>
        <p:spPr>
          <a:xfrm flipV="1">
            <a:off x="5453608" y="4583148"/>
            <a:ext cx="460442" cy="52991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ZoneTexte 24"/>
          <p:cNvSpPr txBox="1"/>
          <p:nvPr/>
        </p:nvSpPr>
        <p:spPr>
          <a:xfrm>
            <a:off x="574576" y="4815538"/>
            <a:ext cx="1117104" cy="110799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Disparité importante du nombre d’habitant parmi les pays</a:t>
            </a:r>
            <a:endParaRPr lang="fr-FR" sz="1100" dirty="0"/>
          </a:p>
        </p:txBody>
      </p:sp>
      <p:cxnSp>
        <p:nvCxnSpPr>
          <p:cNvPr id="26" name="Connecteur droit avec flèche 25"/>
          <p:cNvCxnSpPr>
            <a:stCxn id="25" idx="3"/>
            <a:endCxn id="5" idx="4"/>
          </p:cNvCxnSpPr>
          <p:nvPr/>
        </p:nvCxnSpPr>
        <p:spPr>
          <a:xfrm flipV="1">
            <a:off x="1691680" y="4509120"/>
            <a:ext cx="1239932" cy="86041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ZoneTexte 28"/>
          <p:cNvSpPr txBox="1"/>
          <p:nvPr/>
        </p:nvSpPr>
        <p:spPr>
          <a:xfrm>
            <a:off x="2555776" y="5996607"/>
            <a:ext cx="26507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>
                <a:latin typeface="Calibri" pitchFamily="34" charset="0"/>
                <a:cs typeface="Calibri" pitchFamily="34" charset="0"/>
              </a:rPr>
              <a:t>Radars + Boîtes à moustaches</a:t>
            </a:r>
            <a:endParaRPr lang="fr-FR" sz="1600" dirty="0"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4516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85655" y="476672"/>
            <a:ext cx="7024744" cy="1143000"/>
          </a:xfrm>
        </p:spPr>
        <p:txBody>
          <a:bodyPr>
            <a:normAutofit/>
          </a:bodyPr>
          <a:lstStyle/>
          <a:p>
            <a:r>
              <a:rPr lang="fr-FR" dirty="0" smtClean="0"/>
              <a:t>Révision du </a:t>
            </a:r>
            <a:r>
              <a:rPr lang="fr-FR" dirty="0" err="1" smtClean="0"/>
              <a:t>Scoring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99592" y="1833156"/>
            <a:ext cx="6777317" cy="4536504"/>
          </a:xfrm>
        </p:spPr>
        <p:txBody>
          <a:bodyPr>
            <a:normAutofit/>
          </a:bodyPr>
          <a:lstStyle/>
          <a:p>
            <a:r>
              <a:rPr lang="fr-FR" sz="2200" b="1" dirty="0" smtClean="0">
                <a:latin typeface="Calibri" pitchFamily="34" charset="0"/>
                <a:cs typeface="Calibri" pitchFamily="34" charset="0"/>
              </a:rPr>
              <a:t>Application de contraintes sur des indicateurs</a:t>
            </a:r>
          </a:p>
          <a:p>
            <a:pPr lvl="1"/>
            <a:endParaRPr lang="fr-FR" sz="1600" dirty="0" smtClean="0">
              <a:latin typeface="Calibri" pitchFamily="34" charset="0"/>
              <a:cs typeface="Calibri" pitchFamily="34" charset="0"/>
            </a:endParaRPr>
          </a:p>
          <a:p>
            <a:pPr lvl="1"/>
            <a:r>
              <a:rPr lang="fr-FR" sz="1800" dirty="0" smtClean="0">
                <a:latin typeface="Calibri" pitchFamily="34" charset="0"/>
                <a:cs typeface="Calibri" pitchFamily="34" charset="0"/>
              </a:rPr>
              <a:t>Discrimination </a:t>
            </a:r>
            <a:r>
              <a:rPr lang="fr-FR" sz="1800" dirty="0">
                <a:latin typeface="Calibri" pitchFamily="34" charset="0"/>
                <a:cs typeface="Calibri" pitchFamily="34" charset="0"/>
              </a:rPr>
              <a:t>sur </a:t>
            </a:r>
            <a:r>
              <a:rPr lang="fr-FR" sz="1800" dirty="0" smtClean="0">
                <a:latin typeface="Calibri" pitchFamily="34" charset="0"/>
                <a:cs typeface="Calibri" pitchFamily="34" charset="0"/>
              </a:rPr>
              <a:t>la Population total</a:t>
            </a:r>
          </a:p>
          <a:p>
            <a:pPr lvl="1"/>
            <a:endParaRPr lang="fr-FR" sz="1800" dirty="0" smtClean="0">
              <a:latin typeface="Calibri" pitchFamily="34" charset="0"/>
              <a:cs typeface="Calibri" pitchFamily="34" charset="0"/>
            </a:endParaRPr>
          </a:p>
          <a:p>
            <a:pPr lvl="1"/>
            <a:r>
              <a:rPr lang="fr-FR" sz="1800" dirty="0">
                <a:latin typeface="Calibri" pitchFamily="34" charset="0"/>
                <a:cs typeface="Calibri" pitchFamily="34" charset="0"/>
              </a:rPr>
              <a:t>Discrimination sur le RNI</a:t>
            </a:r>
          </a:p>
          <a:p>
            <a:pPr lvl="1"/>
            <a:endParaRPr lang="fr-FR" sz="1600" dirty="0">
              <a:latin typeface="Calibri" pitchFamily="34" charset="0"/>
              <a:cs typeface="Calibri" pitchFamily="34" charset="0"/>
            </a:endParaRPr>
          </a:p>
          <a:p>
            <a:endParaRPr lang="fr-FR" sz="2200" b="1" dirty="0" smtClean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2" t="38678" r="3666" b="35280"/>
          <a:stretch/>
        </p:blipFill>
        <p:spPr bwMode="auto">
          <a:xfrm>
            <a:off x="4895056" y="26166"/>
            <a:ext cx="3015343" cy="5225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ZoneTexte 5"/>
          <p:cNvSpPr txBox="1"/>
          <p:nvPr/>
        </p:nvSpPr>
        <p:spPr>
          <a:xfrm>
            <a:off x="8604448" y="6525344"/>
            <a:ext cx="539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bg1"/>
                </a:solidFill>
              </a:rPr>
              <a:t>13</a:t>
            </a:r>
            <a:endParaRPr lang="fr-FR" b="1" dirty="0">
              <a:solidFill>
                <a:schemeClr val="bg1"/>
              </a:solidFill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272" r="22005" b="27330"/>
          <a:stretch/>
        </p:blipFill>
        <p:spPr bwMode="auto">
          <a:xfrm>
            <a:off x="1580346" y="4149080"/>
            <a:ext cx="5969715" cy="13681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14516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43608" y="260648"/>
            <a:ext cx="7024744" cy="1143000"/>
          </a:xfrm>
        </p:spPr>
        <p:txBody>
          <a:bodyPr/>
          <a:lstStyle/>
          <a:p>
            <a:r>
              <a:rPr lang="fr-FR" dirty="0" err="1" smtClean="0"/>
              <a:t>Scoring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963035" y="1484784"/>
            <a:ext cx="6777317" cy="4536504"/>
          </a:xfrm>
        </p:spPr>
        <p:txBody>
          <a:bodyPr>
            <a:normAutofit/>
          </a:bodyPr>
          <a:lstStyle/>
          <a:p>
            <a:r>
              <a:rPr lang="fr-FR" b="1" dirty="0" smtClean="0">
                <a:latin typeface="Calibri" pitchFamily="34" charset="0"/>
                <a:cs typeface="Calibri" pitchFamily="34" charset="0"/>
              </a:rPr>
              <a:t>Evolution du score du TOP 30</a:t>
            </a:r>
            <a:endParaRPr lang="fr-FR" b="1" dirty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2" t="38678" r="3666" b="35280"/>
          <a:stretch/>
        </p:blipFill>
        <p:spPr bwMode="auto">
          <a:xfrm>
            <a:off x="4895056" y="26166"/>
            <a:ext cx="3015343" cy="5225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ZoneTexte 7"/>
          <p:cNvSpPr txBox="1"/>
          <p:nvPr/>
        </p:nvSpPr>
        <p:spPr>
          <a:xfrm>
            <a:off x="8604448" y="6525344"/>
            <a:ext cx="539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bg1"/>
                </a:solidFill>
              </a:rPr>
              <a:t>14</a:t>
            </a:r>
            <a:endParaRPr lang="fr-FR" b="1" dirty="0">
              <a:solidFill>
                <a:schemeClr val="bg1"/>
              </a:solidFill>
            </a:endParaRPr>
          </a:p>
        </p:txBody>
      </p:sp>
      <p:pic>
        <p:nvPicPr>
          <p:cNvPr id="6" name="tip30 evolution temps2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55576" y="2148662"/>
            <a:ext cx="7560840" cy="3872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653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55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43608" y="260648"/>
            <a:ext cx="7024744" cy="1143000"/>
          </a:xfrm>
        </p:spPr>
        <p:txBody>
          <a:bodyPr/>
          <a:lstStyle/>
          <a:p>
            <a:r>
              <a:rPr lang="fr-FR" dirty="0" err="1" smtClean="0"/>
              <a:t>Scoring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963035" y="1484784"/>
            <a:ext cx="6777317" cy="4536504"/>
          </a:xfrm>
        </p:spPr>
        <p:txBody>
          <a:bodyPr>
            <a:normAutofit/>
          </a:bodyPr>
          <a:lstStyle/>
          <a:p>
            <a:r>
              <a:rPr lang="fr-FR" b="1" dirty="0" smtClean="0">
                <a:latin typeface="Calibri" pitchFamily="34" charset="0"/>
                <a:cs typeface="Calibri" pitchFamily="34" charset="0"/>
              </a:rPr>
              <a:t>Evolution dynamique du score TOP 10</a:t>
            </a:r>
            <a:endParaRPr lang="fr-FR" b="1" dirty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2" t="38678" r="3666" b="35280"/>
          <a:stretch/>
        </p:blipFill>
        <p:spPr bwMode="auto">
          <a:xfrm>
            <a:off x="4895056" y="26166"/>
            <a:ext cx="3015343" cy="5225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8676456" y="6525344"/>
            <a:ext cx="467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bg1"/>
                </a:solidFill>
              </a:rPr>
              <a:t>15</a:t>
            </a:r>
            <a:endParaRPr lang="fr-FR" b="1" dirty="0">
              <a:solidFill>
                <a:schemeClr val="bg1"/>
              </a:solidFill>
            </a:endParaRPr>
          </a:p>
        </p:txBody>
      </p:sp>
      <p:pic>
        <p:nvPicPr>
          <p:cNvPr id="5" name="top10 evolution temps dynamique2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67544" y="2276872"/>
            <a:ext cx="7446865" cy="3620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28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65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43600" y="301713"/>
            <a:ext cx="7024744" cy="1143000"/>
          </a:xfrm>
        </p:spPr>
        <p:txBody>
          <a:bodyPr/>
          <a:lstStyle/>
          <a:p>
            <a:r>
              <a:rPr lang="fr-FR" dirty="0" smtClean="0"/>
              <a:t>Conclusions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133082" y="4797152"/>
            <a:ext cx="6777317" cy="4536504"/>
          </a:xfrm>
        </p:spPr>
        <p:txBody>
          <a:bodyPr>
            <a:normAutofit/>
          </a:bodyPr>
          <a:lstStyle/>
          <a:p>
            <a:r>
              <a:rPr lang="fr-FR" sz="1800" b="1" dirty="0" smtClean="0">
                <a:latin typeface="Calibri" pitchFamily="34" charset="0"/>
                <a:cs typeface="Calibri" pitchFamily="34" charset="0"/>
              </a:rPr>
              <a:t>Pour améliorer le Top10 :</a:t>
            </a:r>
          </a:p>
          <a:p>
            <a:pPr lvl="1"/>
            <a:r>
              <a:rPr lang="fr-FR" sz="1800" dirty="0" smtClean="0">
                <a:latin typeface="Calibri" pitchFamily="34" charset="0"/>
                <a:cs typeface="Calibri" pitchFamily="34" charset="0"/>
              </a:rPr>
              <a:t>Analyse plus approfondie avec d’autres indicateurs</a:t>
            </a:r>
          </a:p>
          <a:p>
            <a:pPr lvl="1"/>
            <a:r>
              <a:rPr lang="fr-FR" sz="1800" dirty="0" smtClean="0">
                <a:latin typeface="Calibri" pitchFamily="34" charset="0"/>
                <a:cs typeface="Calibri" pitchFamily="34" charset="0"/>
              </a:rPr>
              <a:t>Regarder le niveau d’anglais </a:t>
            </a:r>
            <a:r>
              <a:rPr lang="fr-FR" sz="1800" dirty="0" smtClean="0">
                <a:latin typeface="Calibri" pitchFamily="34" charset="0"/>
                <a:cs typeface="Calibri" pitchFamily="34" charset="0"/>
                <a:sym typeface="Wingdings" pitchFamily="2" charset="2"/>
              </a:rPr>
              <a:t> Economie de traduction</a:t>
            </a:r>
            <a:endParaRPr lang="fr-FR" sz="1800" dirty="0" smtClean="0">
              <a:latin typeface="Calibri" pitchFamily="34" charset="0"/>
              <a:cs typeface="Calibri" pitchFamily="34" charset="0"/>
            </a:endParaRPr>
          </a:p>
          <a:p>
            <a:pPr lvl="1"/>
            <a:r>
              <a:rPr lang="fr-FR" sz="1800" dirty="0" smtClean="0">
                <a:latin typeface="Calibri" pitchFamily="34" charset="0"/>
                <a:cs typeface="Calibri" pitchFamily="34" charset="0"/>
              </a:rPr>
              <a:t>Rassembler par groupe de pays (Asie, Europe, etc.)</a:t>
            </a:r>
            <a:endParaRPr lang="fr-FR" sz="1800" dirty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2" t="38678" r="3666" b="35280"/>
          <a:stretch/>
        </p:blipFill>
        <p:spPr bwMode="auto">
          <a:xfrm>
            <a:off x="4895056" y="26166"/>
            <a:ext cx="3015343" cy="5225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ZoneTexte 4"/>
          <p:cNvSpPr txBox="1"/>
          <p:nvPr/>
        </p:nvSpPr>
        <p:spPr>
          <a:xfrm>
            <a:off x="8604448" y="6525344"/>
            <a:ext cx="539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bg1"/>
                </a:solidFill>
              </a:rPr>
              <a:t>16</a:t>
            </a:r>
            <a:endParaRPr lang="fr-FR" b="1" dirty="0">
              <a:solidFill>
                <a:schemeClr val="bg1"/>
              </a:solidFill>
            </a:endParaRPr>
          </a:p>
        </p:txBody>
      </p:sp>
      <p:sp>
        <p:nvSpPr>
          <p:cNvPr id="6" name="Titre 1"/>
          <p:cNvSpPr txBox="1">
            <a:spLocks/>
          </p:cNvSpPr>
          <p:nvPr/>
        </p:nvSpPr>
        <p:spPr>
          <a:xfrm>
            <a:off x="691952" y="3438128"/>
            <a:ext cx="7024744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 smtClean="0"/>
              <a:t>Perspectives</a:t>
            </a:r>
            <a:endParaRPr lang="fr-FR" dirty="0"/>
          </a:p>
        </p:txBody>
      </p:sp>
      <p:sp>
        <p:nvSpPr>
          <p:cNvPr id="7" name="Espace réservé du contenu 2"/>
          <p:cNvSpPr txBox="1">
            <a:spLocks/>
          </p:cNvSpPr>
          <p:nvPr/>
        </p:nvSpPr>
        <p:spPr>
          <a:xfrm>
            <a:off x="1105773" y="1628800"/>
            <a:ext cx="6777317" cy="4536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4008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2471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2588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517904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71907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9202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121408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b="1" dirty="0" smtClean="0">
                <a:latin typeface="Calibri" pitchFamily="34" charset="0"/>
                <a:cs typeface="Calibri" pitchFamily="34" charset="0"/>
              </a:rPr>
              <a:t>Qualité du Data set </a:t>
            </a:r>
          </a:p>
          <a:p>
            <a:pPr marL="365760" lvl="1" indent="0">
              <a:buNone/>
            </a:pPr>
            <a:r>
              <a:rPr lang="fr-FR" sz="1600" b="1" dirty="0">
                <a:latin typeface="Calibri" pitchFamily="34" charset="0"/>
                <a:cs typeface="Calibri" pitchFamily="34" charset="0"/>
                <a:sym typeface="Wingdings" pitchFamily="2" charset="2"/>
              </a:rPr>
              <a:t>	</a:t>
            </a:r>
            <a:r>
              <a:rPr lang="fr-FR" sz="1400" b="1" dirty="0" smtClean="0">
                <a:latin typeface="Calibri" pitchFamily="34" charset="0"/>
                <a:cs typeface="Calibri" pitchFamily="34" charset="0"/>
                <a:sym typeface="Wingdings" pitchFamily="2" charset="2"/>
              </a:rPr>
              <a:t></a:t>
            </a:r>
            <a:r>
              <a:rPr lang="fr-FR" sz="1600" b="1" dirty="0" smtClean="0">
                <a:latin typeface="Calibri" pitchFamily="34" charset="0"/>
                <a:cs typeface="Calibri" pitchFamily="34" charset="0"/>
                <a:sym typeface="Wingdings" pitchFamily="2" charset="2"/>
              </a:rPr>
              <a:t> </a:t>
            </a:r>
            <a:r>
              <a:rPr lang="fr-FR" sz="1400" b="1" dirty="0" smtClean="0">
                <a:latin typeface="Calibri" pitchFamily="34" charset="0"/>
                <a:cs typeface="Calibri" pitchFamily="34" charset="0"/>
                <a:sym typeface="Wingdings" pitchFamily="2" charset="2"/>
              </a:rPr>
              <a:t>Taux de </a:t>
            </a:r>
            <a:r>
              <a:rPr lang="fr-FR" sz="1400" b="1" dirty="0" err="1" smtClean="0">
                <a:latin typeface="Calibri" pitchFamily="34" charset="0"/>
                <a:cs typeface="Calibri" pitchFamily="34" charset="0"/>
                <a:sym typeface="Wingdings" pitchFamily="2" charset="2"/>
              </a:rPr>
              <a:t>NaN</a:t>
            </a:r>
            <a:r>
              <a:rPr lang="fr-FR" sz="1400" b="1" dirty="0" smtClean="0">
                <a:latin typeface="Calibri" pitchFamily="34" charset="0"/>
                <a:cs typeface="Calibri" pitchFamily="34" charset="0"/>
                <a:sym typeface="Wingdings" pitchFamily="2" charset="2"/>
              </a:rPr>
              <a:t> très important </a:t>
            </a:r>
          </a:p>
          <a:p>
            <a:pPr marL="365760" lvl="1" indent="0">
              <a:buNone/>
            </a:pPr>
            <a:r>
              <a:rPr lang="fr-FR" sz="1400" b="1" dirty="0">
                <a:latin typeface="Calibri" pitchFamily="34" charset="0"/>
                <a:cs typeface="Calibri" pitchFamily="34" charset="0"/>
                <a:sym typeface="Wingdings" pitchFamily="2" charset="2"/>
              </a:rPr>
              <a:t>	</a:t>
            </a:r>
            <a:r>
              <a:rPr lang="fr-FR" sz="1400" b="1" dirty="0" smtClean="0">
                <a:latin typeface="Calibri" pitchFamily="34" charset="0"/>
                <a:cs typeface="Calibri" pitchFamily="34" charset="0"/>
                <a:sym typeface="Wingdings" pitchFamily="2" charset="2"/>
              </a:rPr>
              <a:t> Réduction Dates</a:t>
            </a:r>
          </a:p>
          <a:p>
            <a:pPr marL="365760" lvl="1" indent="0">
              <a:buNone/>
            </a:pPr>
            <a:r>
              <a:rPr lang="fr-FR" sz="1400" b="1" dirty="0" smtClean="0">
                <a:latin typeface="Calibri" pitchFamily="34" charset="0"/>
                <a:cs typeface="Calibri" pitchFamily="34" charset="0"/>
                <a:sym typeface="Wingdings" pitchFamily="2" charset="2"/>
              </a:rPr>
              <a:t>	 Sélection Indicateurs</a:t>
            </a:r>
          </a:p>
          <a:p>
            <a:pPr marL="365760" lvl="1" indent="0">
              <a:buNone/>
            </a:pPr>
            <a:r>
              <a:rPr lang="fr-FR" sz="1600" b="1" dirty="0">
                <a:latin typeface="Calibri" pitchFamily="34" charset="0"/>
                <a:cs typeface="Calibri" pitchFamily="34" charset="0"/>
                <a:sym typeface="Wingdings" pitchFamily="2" charset="2"/>
              </a:rPr>
              <a:t>	</a:t>
            </a:r>
            <a:endParaRPr lang="fr-FR" sz="1600" b="1" dirty="0" smtClean="0">
              <a:latin typeface="Calibri" pitchFamily="34" charset="0"/>
              <a:cs typeface="Calibri" pitchFamily="34" charset="0"/>
              <a:sym typeface="Wingdings" pitchFamily="2" charset="2"/>
            </a:endParaRPr>
          </a:p>
          <a:p>
            <a:r>
              <a:rPr lang="fr-FR" sz="1800" b="1" dirty="0" smtClean="0">
                <a:latin typeface="Calibri" pitchFamily="34" charset="0"/>
                <a:cs typeface="Calibri" pitchFamily="34" charset="0"/>
              </a:rPr>
              <a:t>Pays ayant un fort potentiel de clients : </a:t>
            </a:r>
          </a:p>
          <a:p>
            <a:pPr marL="68580" indent="0">
              <a:buNone/>
            </a:pPr>
            <a:r>
              <a:rPr lang="fr-FR" sz="1600" dirty="0" smtClean="0"/>
              <a:t>	</a:t>
            </a:r>
            <a:endParaRPr lang="fr-FR" sz="1600" b="1" dirty="0" smtClean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263" t="46519" r="29298" b="31259"/>
          <a:stretch/>
        </p:blipFill>
        <p:spPr bwMode="auto">
          <a:xfrm>
            <a:off x="5653399" y="1780172"/>
            <a:ext cx="2374985" cy="28729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14516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43608" y="701824"/>
            <a:ext cx="7024744" cy="1143000"/>
          </a:xfrm>
        </p:spPr>
        <p:txBody>
          <a:bodyPr/>
          <a:lstStyle/>
          <a:p>
            <a:r>
              <a:rPr lang="fr-FR" dirty="0" smtClean="0"/>
              <a:t>Rappel des objectifs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043608" y="2204864"/>
            <a:ext cx="6777317" cy="4536504"/>
          </a:xfrm>
        </p:spPr>
        <p:txBody>
          <a:bodyPr>
            <a:normAutofit/>
          </a:bodyPr>
          <a:lstStyle/>
          <a:p>
            <a:r>
              <a:rPr lang="fr-FR" b="1" dirty="0">
                <a:latin typeface="Calibri" pitchFamily="34" charset="0"/>
                <a:cs typeface="Calibri" pitchFamily="34" charset="0"/>
              </a:rPr>
              <a:t>E</a:t>
            </a:r>
            <a:r>
              <a:rPr lang="fr-FR" b="1" dirty="0" smtClean="0">
                <a:latin typeface="Calibri" pitchFamily="34" charset="0"/>
                <a:cs typeface="Calibri" pitchFamily="34" charset="0"/>
              </a:rPr>
              <a:t>xpansion </a:t>
            </a:r>
            <a:r>
              <a:rPr lang="fr-FR" b="1" dirty="0">
                <a:latin typeface="Calibri" pitchFamily="34" charset="0"/>
                <a:cs typeface="Calibri" pitchFamily="34" charset="0"/>
              </a:rPr>
              <a:t>à l’international</a:t>
            </a:r>
            <a:r>
              <a:rPr lang="fr-FR" dirty="0">
                <a:latin typeface="Calibri" pitchFamily="34" charset="0"/>
                <a:cs typeface="Calibri" pitchFamily="34" charset="0"/>
              </a:rPr>
              <a:t> </a:t>
            </a:r>
            <a:r>
              <a:rPr lang="fr-FR" dirty="0" smtClean="0">
                <a:latin typeface="Calibri" pitchFamily="34" charset="0"/>
                <a:cs typeface="Calibri" pitchFamily="34" charset="0"/>
              </a:rPr>
              <a:t>pour la vente de contenus de </a:t>
            </a:r>
            <a:r>
              <a:rPr lang="fr-FR" b="1" dirty="0">
                <a:latin typeface="Calibri" pitchFamily="34" charset="0"/>
                <a:cs typeface="Calibri" pitchFamily="34" charset="0"/>
              </a:rPr>
              <a:t>formation en ligne </a:t>
            </a:r>
            <a:r>
              <a:rPr lang="fr-FR" dirty="0" smtClean="0">
                <a:latin typeface="Calibri" pitchFamily="34" charset="0"/>
                <a:cs typeface="Calibri" pitchFamily="34" charset="0"/>
              </a:rPr>
              <a:t>visant 	            un public de </a:t>
            </a:r>
            <a:r>
              <a:rPr lang="fr-FR" b="1" dirty="0">
                <a:latin typeface="Calibri" pitchFamily="34" charset="0"/>
                <a:cs typeface="Calibri" pitchFamily="34" charset="0"/>
              </a:rPr>
              <a:t>niveau lycée et </a:t>
            </a:r>
            <a:r>
              <a:rPr lang="fr-FR" b="1" dirty="0" smtClean="0">
                <a:latin typeface="Calibri" pitchFamily="34" charset="0"/>
                <a:cs typeface="Calibri" pitchFamily="34" charset="0"/>
              </a:rPr>
              <a:t>université</a:t>
            </a:r>
            <a:r>
              <a:rPr lang="fr-FR" dirty="0" smtClean="0">
                <a:latin typeface="Calibri" pitchFamily="34" charset="0"/>
                <a:cs typeface="Calibri" pitchFamily="34" charset="0"/>
              </a:rPr>
              <a:t>.</a:t>
            </a:r>
          </a:p>
          <a:p>
            <a:pPr marL="685800" lvl="2" indent="0">
              <a:buNone/>
            </a:pPr>
            <a:endParaRPr lang="fr-FR" dirty="0" smtClean="0">
              <a:latin typeface="Calibri" pitchFamily="34" charset="0"/>
              <a:cs typeface="Calibri" pitchFamily="34" charset="0"/>
            </a:endParaRPr>
          </a:p>
          <a:p>
            <a:pPr lvl="2"/>
            <a:r>
              <a:rPr lang="fr-FR" dirty="0">
                <a:latin typeface="Calibri" pitchFamily="34" charset="0"/>
                <a:cs typeface="Calibri" pitchFamily="34" charset="0"/>
              </a:rPr>
              <a:t>Quelle est la qualité du </a:t>
            </a:r>
            <a:r>
              <a:rPr lang="fr-FR" dirty="0" smtClean="0">
                <a:latin typeface="Calibri" pitchFamily="34" charset="0"/>
                <a:cs typeface="Calibri" pitchFamily="34" charset="0"/>
              </a:rPr>
              <a:t>Data set ?</a:t>
            </a:r>
          </a:p>
          <a:p>
            <a:pPr lvl="2"/>
            <a:endParaRPr lang="fr-FR" dirty="0">
              <a:latin typeface="Calibri" pitchFamily="34" charset="0"/>
              <a:cs typeface="Calibri" pitchFamily="34" charset="0"/>
            </a:endParaRPr>
          </a:p>
          <a:p>
            <a:pPr lvl="2"/>
            <a:r>
              <a:rPr lang="fr-FR" dirty="0" smtClean="0">
                <a:latin typeface="Calibri" pitchFamily="34" charset="0"/>
                <a:cs typeface="Calibri" pitchFamily="34" charset="0"/>
              </a:rPr>
              <a:t>Quelles informations du Data set sont pertinentes ?</a:t>
            </a:r>
            <a:endParaRPr lang="fr-FR" dirty="0">
              <a:latin typeface="Calibri" pitchFamily="34" charset="0"/>
              <a:cs typeface="Calibri" pitchFamily="34" charset="0"/>
            </a:endParaRPr>
          </a:p>
          <a:p>
            <a:pPr lvl="2"/>
            <a:endParaRPr lang="fr-FR" dirty="0" smtClean="0">
              <a:latin typeface="Calibri" pitchFamily="34" charset="0"/>
              <a:cs typeface="Calibri" pitchFamily="34" charset="0"/>
            </a:endParaRPr>
          </a:p>
          <a:p>
            <a:pPr lvl="2"/>
            <a:r>
              <a:rPr lang="fr-FR" dirty="0" smtClean="0">
                <a:latin typeface="Calibri" pitchFamily="34" charset="0"/>
                <a:cs typeface="Calibri" pitchFamily="34" charset="0"/>
              </a:rPr>
              <a:t>Quels </a:t>
            </a:r>
            <a:r>
              <a:rPr lang="fr-FR" dirty="0">
                <a:latin typeface="Calibri" pitchFamily="34" charset="0"/>
                <a:cs typeface="Calibri" pitchFamily="34" charset="0"/>
              </a:rPr>
              <a:t>sont les pays avec un fort potentiel de </a:t>
            </a:r>
            <a:r>
              <a:rPr lang="fr-FR" dirty="0" smtClean="0">
                <a:latin typeface="Calibri" pitchFamily="34" charset="0"/>
                <a:cs typeface="Calibri" pitchFamily="34" charset="0"/>
              </a:rPr>
              <a:t>clients ?</a:t>
            </a:r>
          </a:p>
          <a:p>
            <a:pPr lvl="2"/>
            <a:endParaRPr lang="fr-FR" dirty="0">
              <a:latin typeface="Calibri" pitchFamily="34" charset="0"/>
              <a:cs typeface="Calibri" pitchFamily="34" charset="0"/>
            </a:endParaRPr>
          </a:p>
          <a:p>
            <a:endParaRPr lang="fr-FR" b="1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2" t="38678" r="3666" b="35280"/>
          <a:stretch/>
        </p:blipFill>
        <p:spPr bwMode="auto">
          <a:xfrm>
            <a:off x="4895056" y="26166"/>
            <a:ext cx="3015343" cy="5225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ZoneTexte 4"/>
          <p:cNvSpPr txBox="1"/>
          <p:nvPr/>
        </p:nvSpPr>
        <p:spPr>
          <a:xfrm>
            <a:off x="8748464" y="6525344"/>
            <a:ext cx="395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bg1"/>
                </a:solidFill>
              </a:rPr>
              <a:t>2</a:t>
            </a:r>
            <a:endParaRPr lang="fr-FR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3956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55576" y="413792"/>
            <a:ext cx="7024744" cy="1143000"/>
          </a:xfrm>
        </p:spPr>
        <p:txBody>
          <a:bodyPr>
            <a:normAutofit/>
          </a:bodyPr>
          <a:lstStyle/>
          <a:p>
            <a:r>
              <a:rPr lang="fr-FR" dirty="0" smtClean="0"/>
              <a:t>Présentation du Data set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115616" y="1844824"/>
            <a:ext cx="7136613" cy="4536504"/>
          </a:xfrm>
        </p:spPr>
        <p:txBody>
          <a:bodyPr>
            <a:normAutofit/>
          </a:bodyPr>
          <a:lstStyle/>
          <a:p>
            <a:r>
              <a:rPr lang="fr-FR" sz="2200" dirty="0" smtClean="0">
                <a:latin typeface="Calibri" pitchFamily="34" charset="0"/>
                <a:cs typeface="Calibri" pitchFamily="34" charset="0"/>
              </a:rPr>
              <a:t>Base de donnée fournie par l’organisme             </a:t>
            </a:r>
            <a:r>
              <a:rPr lang="fr-FR" sz="2200" dirty="0">
                <a:latin typeface="Calibri" pitchFamily="34" charset="0"/>
                <a:cs typeface="Calibri" pitchFamily="34" charset="0"/>
              </a:rPr>
              <a:t> </a:t>
            </a:r>
            <a:r>
              <a:rPr lang="fr-FR" sz="2200" dirty="0" smtClean="0">
                <a:latin typeface="Calibri" pitchFamily="34" charset="0"/>
                <a:cs typeface="Calibri" pitchFamily="34" charset="0"/>
              </a:rPr>
              <a:t>        </a:t>
            </a:r>
            <a:r>
              <a:rPr lang="fr-FR" sz="2200" i="1" dirty="0" err="1" smtClean="0">
                <a:latin typeface="Calibri" pitchFamily="34" charset="0"/>
                <a:cs typeface="Calibri" pitchFamily="34" charset="0"/>
              </a:rPr>
              <a:t>EdStats</a:t>
            </a:r>
            <a:r>
              <a:rPr lang="fr-FR" sz="2200" i="1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fr-FR" sz="2200" i="1" dirty="0">
                <a:latin typeface="Calibri" pitchFamily="34" charset="0"/>
                <a:cs typeface="Calibri" pitchFamily="34" charset="0"/>
              </a:rPr>
              <a:t>All </a:t>
            </a:r>
            <a:r>
              <a:rPr lang="fr-FR" sz="2200" i="1" dirty="0" err="1">
                <a:latin typeface="Calibri" pitchFamily="34" charset="0"/>
                <a:cs typeface="Calibri" pitchFamily="34" charset="0"/>
              </a:rPr>
              <a:t>Indicator</a:t>
            </a:r>
            <a:r>
              <a:rPr lang="fr-FR" sz="2200" i="1" dirty="0">
                <a:latin typeface="Calibri" pitchFamily="34" charset="0"/>
                <a:cs typeface="Calibri" pitchFamily="34" charset="0"/>
              </a:rPr>
              <a:t> </a:t>
            </a:r>
            <a:r>
              <a:rPr lang="fr-FR" sz="2200" i="1" dirty="0" err="1" smtClean="0">
                <a:latin typeface="Calibri" pitchFamily="34" charset="0"/>
                <a:cs typeface="Calibri" pitchFamily="34" charset="0"/>
              </a:rPr>
              <a:t>Query</a:t>
            </a:r>
            <a:r>
              <a:rPr lang="fr-FR" sz="2200" i="1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fr-FR" sz="2200" dirty="0" smtClean="0">
                <a:latin typeface="Calibri" pitchFamily="34" charset="0"/>
                <a:cs typeface="Calibri" pitchFamily="34" charset="0"/>
              </a:rPr>
              <a:t>de la </a:t>
            </a:r>
            <a:r>
              <a:rPr lang="fr-FR" sz="2200" i="1" dirty="0" smtClean="0">
                <a:latin typeface="Calibri" pitchFamily="34" charset="0"/>
                <a:cs typeface="Calibri" pitchFamily="34" charset="0"/>
              </a:rPr>
              <a:t>Banque mondiale</a:t>
            </a:r>
            <a:r>
              <a:rPr lang="fr-FR" sz="2200" dirty="0" smtClean="0">
                <a:latin typeface="Calibri" pitchFamily="34" charset="0"/>
                <a:cs typeface="Calibri" pitchFamily="34" charset="0"/>
              </a:rPr>
              <a:t>.</a:t>
            </a:r>
          </a:p>
          <a:p>
            <a:endParaRPr lang="fr-FR" sz="2200" b="1" dirty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2" t="38678" r="3666" b="35280"/>
          <a:stretch/>
        </p:blipFill>
        <p:spPr bwMode="auto">
          <a:xfrm>
            <a:off x="4895056" y="26166"/>
            <a:ext cx="3015343" cy="5225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ZoneTexte 4"/>
          <p:cNvSpPr txBox="1"/>
          <p:nvPr/>
        </p:nvSpPr>
        <p:spPr>
          <a:xfrm>
            <a:off x="8748464" y="6525344"/>
            <a:ext cx="395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bg1"/>
                </a:solidFill>
              </a:rPr>
              <a:t>3</a:t>
            </a:r>
            <a:endParaRPr lang="fr-FR" b="1" dirty="0">
              <a:solidFill>
                <a:schemeClr val="bg1"/>
              </a:solidFill>
            </a:endParaRPr>
          </a:p>
        </p:txBody>
      </p:sp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207" y="2996952"/>
            <a:ext cx="4139801" cy="29681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16950" b="16868"/>
          <a:stretch/>
        </p:blipFill>
        <p:spPr bwMode="auto">
          <a:xfrm>
            <a:off x="4716733" y="3145992"/>
            <a:ext cx="3887715" cy="26700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54679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87216" y="341784"/>
            <a:ext cx="7024744" cy="1143000"/>
          </a:xfrm>
        </p:spPr>
        <p:txBody>
          <a:bodyPr/>
          <a:lstStyle/>
          <a:p>
            <a:r>
              <a:rPr lang="fr-FR" dirty="0" smtClean="0"/>
              <a:t>Démarche analytique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46854" y="1652230"/>
            <a:ext cx="6777317" cy="4801106"/>
          </a:xfrm>
        </p:spPr>
        <p:txBody>
          <a:bodyPr>
            <a:normAutofit/>
          </a:bodyPr>
          <a:lstStyle/>
          <a:p>
            <a:r>
              <a:rPr lang="fr-FR" b="1" dirty="0" smtClean="0">
                <a:latin typeface="Calibri" pitchFamily="34" charset="0"/>
                <a:cs typeface="Calibri" pitchFamily="34" charset="0"/>
              </a:rPr>
              <a:t>Réduction de la période de travail</a:t>
            </a:r>
          </a:p>
          <a:p>
            <a:pPr lvl="1"/>
            <a:r>
              <a:rPr lang="fr-FR" sz="2000" dirty="0">
                <a:latin typeface="Calibri" pitchFamily="34" charset="0"/>
                <a:cs typeface="Calibri" pitchFamily="34" charset="0"/>
                <a:sym typeface="Wingdings" pitchFamily="2" charset="2"/>
              </a:rPr>
              <a:t>Evaluation du taux de NaNs pour </a:t>
            </a:r>
            <a:r>
              <a:rPr lang="fr-FR" sz="2000" dirty="0" smtClean="0">
                <a:latin typeface="Calibri" pitchFamily="34" charset="0"/>
                <a:cs typeface="Calibri" pitchFamily="34" charset="0"/>
                <a:sym typeface="Wingdings" pitchFamily="2" charset="2"/>
              </a:rPr>
              <a:t>chaque année</a:t>
            </a:r>
            <a:endParaRPr lang="fr-FR" sz="2000" dirty="0">
              <a:latin typeface="Calibri" pitchFamily="34" charset="0"/>
              <a:cs typeface="Calibri" pitchFamily="34" charset="0"/>
              <a:sym typeface="Wingdings" pitchFamily="2" charset="2"/>
            </a:endParaRPr>
          </a:p>
          <a:p>
            <a:pPr marL="365760" lvl="1" indent="0">
              <a:buNone/>
            </a:pPr>
            <a:endParaRPr lang="fr-FR" sz="900" dirty="0" smtClean="0">
              <a:latin typeface="Calibri" pitchFamily="34" charset="0"/>
              <a:cs typeface="Calibri" pitchFamily="34" charset="0"/>
              <a:sym typeface="Wingdings" pitchFamily="2" charset="2"/>
            </a:endParaRPr>
          </a:p>
          <a:p>
            <a:pPr marL="365760" lvl="1" indent="0">
              <a:buNone/>
            </a:pPr>
            <a:r>
              <a:rPr lang="fr-FR" dirty="0" smtClean="0">
                <a:latin typeface="Calibri" pitchFamily="34" charset="0"/>
                <a:cs typeface="Calibri" pitchFamily="34" charset="0"/>
                <a:sym typeface="Wingdings" pitchFamily="2" charset="2"/>
              </a:rPr>
              <a:t>	</a:t>
            </a:r>
          </a:p>
          <a:p>
            <a:pPr marL="365760" lvl="1" indent="0">
              <a:buNone/>
            </a:pPr>
            <a:endParaRPr lang="fr-FR" dirty="0">
              <a:latin typeface="Calibri" pitchFamily="34" charset="0"/>
              <a:cs typeface="Calibri" pitchFamily="34" charset="0"/>
              <a:sym typeface="Wingdings" pitchFamily="2" charset="2"/>
            </a:endParaRPr>
          </a:p>
          <a:p>
            <a:pPr marL="365760" lvl="1" indent="0">
              <a:buNone/>
            </a:pPr>
            <a:endParaRPr lang="fr-FR" dirty="0" smtClean="0">
              <a:latin typeface="Calibri" pitchFamily="34" charset="0"/>
              <a:cs typeface="Calibri" pitchFamily="34" charset="0"/>
              <a:sym typeface="Wingdings" pitchFamily="2" charset="2"/>
            </a:endParaRPr>
          </a:p>
          <a:p>
            <a:pPr marL="365760" lvl="1" indent="0">
              <a:buNone/>
            </a:pPr>
            <a:endParaRPr lang="fr-FR" dirty="0">
              <a:latin typeface="Calibri" pitchFamily="34" charset="0"/>
              <a:cs typeface="Calibri" pitchFamily="34" charset="0"/>
              <a:sym typeface="Wingdings" pitchFamily="2" charset="2"/>
            </a:endParaRPr>
          </a:p>
          <a:p>
            <a:pPr marL="365760" lvl="1" indent="0">
              <a:buNone/>
            </a:pPr>
            <a:endParaRPr lang="fr-FR" dirty="0" smtClean="0">
              <a:latin typeface="Calibri" pitchFamily="34" charset="0"/>
              <a:cs typeface="Calibri" pitchFamily="34" charset="0"/>
              <a:sym typeface="Wingdings" pitchFamily="2" charset="2"/>
            </a:endParaRPr>
          </a:p>
          <a:p>
            <a:pPr marL="365760" lvl="1" indent="0">
              <a:buNone/>
            </a:pPr>
            <a:endParaRPr lang="fr-FR" dirty="0">
              <a:latin typeface="Calibri" pitchFamily="34" charset="0"/>
              <a:cs typeface="Calibri" pitchFamily="34" charset="0"/>
              <a:sym typeface="Wingdings" pitchFamily="2" charset="2"/>
            </a:endParaRPr>
          </a:p>
          <a:p>
            <a:pPr marL="365760" lvl="1" indent="0">
              <a:buNone/>
            </a:pPr>
            <a:endParaRPr lang="fr-FR" sz="1400" dirty="0" smtClean="0">
              <a:latin typeface="Calibri" pitchFamily="34" charset="0"/>
              <a:cs typeface="Calibri" pitchFamily="34" charset="0"/>
              <a:sym typeface="Wingdings" pitchFamily="2" charset="2"/>
            </a:endParaRPr>
          </a:p>
          <a:p>
            <a:pPr marL="365760" lvl="1" indent="0">
              <a:buNone/>
            </a:pPr>
            <a:r>
              <a:rPr lang="fr-FR" dirty="0" smtClean="0">
                <a:latin typeface="Calibri" pitchFamily="34" charset="0"/>
                <a:cs typeface="Calibri" pitchFamily="34" charset="0"/>
                <a:sym typeface="Wingdings" pitchFamily="2" charset="2"/>
              </a:rPr>
              <a:t>	         2000 à 2015</a:t>
            </a:r>
          </a:p>
          <a:p>
            <a:pPr lvl="1"/>
            <a:endParaRPr lang="fr-FR" sz="1300" dirty="0" smtClean="0">
              <a:latin typeface="Calibri" pitchFamily="34" charset="0"/>
              <a:cs typeface="Calibri" pitchFamily="34" charset="0"/>
              <a:sym typeface="Wingdings" pitchFamily="2" charset="2"/>
            </a:endParaRP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2" t="38678" r="3666" b="35280"/>
          <a:stretch/>
        </p:blipFill>
        <p:spPr bwMode="auto">
          <a:xfrm>
            <a:off x="4895056" y="26166"/>
            <a:ext cx="3015343" cy="5225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4" name="ZoneTexte 23"/>
          <p:cNvSpPr txBox="1"/>
          <p:nvPr/>
        </p:nvSpPr>
        <p:spPr>
          <a:xfrm>
            <a:off x="8748464" y="6525344"/>
            <a:ext cx="395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4</a:t>
            </a:r>
          </a:p>
        </p:txBody>
      </p:sp>
      <p:pic>
        <p:nvPicPr>
          <p:cNvPr id="2060" name="Picture 1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724745"/>
            <a:ext cx="6900863" cy="2047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" name="Picture 8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446" y="4020889"/>
            <a:ext cx="3023970" cy="21444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ectangle 7"/>
          <p:cNvSpPr/>
          <p:nvPr/>
        </p:nvSpPr>
        <p:spPr>
          <a:xfrm>
            <a:off x="1763688" y="5301208"/>
            <a:ext cx="2430016" cy="432048"/>
          </a:xfrm>
          <a:prstGeom prst="rect">
            <a:avLst/>
          </a:prstGeom>
          <a:noFill/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18848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87216" y="269776"/>
            <a:ext cx="7024744" cy="1143000"/>
          </a:xfrm>
        </p:spPr>
        <p:txBody>
          <a:bodyPr/>
          <a:lstStyle/>
          <a:p>
            <a:r>
              <a:rPr lang="fr-FR" dirty="0" smtClean="0"/>
              <a:t>Démarche analytique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02995" y="1364198"/>
            <a:ext cx="6777317" cy="4801106"/>
          </a:xfrm>
        </p:spPr>
        <p:txBody>
          <a:bodyPr>
            <a:normAutofit/>
          </a:bodyPr>
          <a:lstStyle/>
          <a:p>
            <a:pPr lvl="1"/>
            <a:endParaRPr lang="fr-FR" sz="1300" dirty="0" smtClean="0">
              <a:latin typeface="Calibri" pitchFamily="34" charset="0"/>
              <a:cs typeface="Calibri" pitchFamily="34" charset="0"/>
              <a:sym typeface="Wingdings" pitchFamily="2" charset="2"/>
            </a:endParaRPr>
          </a:p>
          <a:p>
            <a:r>
              <a:rPr lang="fr-FR" sz="1800" b="1" dirty="0" smtClean="0">
                <a:latin typeface="Calibri" pitchFamily="34" charset="0"/>
                <a:cs typeface="Calibri" pitchFamily="34" charset="0"/>
                <a:sym typeface="Wingdings" pitchFamily="2" charset="2"/>
              </a:rPr>
              <a:t>Discrimination des indicateurs</a:t>
            </a:r>
          </a:p>
          <a:p>
            <a:pPr lvl="1"/>
            <a:r>
              <a:rPr lang="fr-FR" sz="1400" dirty="0" smtClean="0">
                <a:latin typeface="Calibri" pitchFamily="34" charset="0"/>
                <a:cs typeface="Calibri" pitchFamily="34" charset="0"/>
                <a:sym typeface="Wingdings" pitchFamily="2" charset="2"/>
              </a:rPr>
              <a:t>Evaluation du taux de NaNs pour chaque indicateur</a:t>
            </a:r>
          </a:p>
          <a:p>
            <a:pPr lvl="1"/>
            <a:r>
              <a:rPr lang="fr-FR" sz="1400" dirty="0" smtClean="0">
                <a:latin typeface="Calibri" pitchFamily="34" charset="0"/>
                <a:cs typeface="Calibri" pitchFamily="34" charset="0"/>
                <a:sym typeface="Wingdings" pitchFamily="2" charset="2"/>
              </a:rPr>
              <a:t>Application d’un filtre « non-</a:t>
            </a:r>
            <a:r>
              <a:rPr lang="fr-FR" sz="1400" dirty="0" err="1" smtClean="0">
                <a:latin typeface="Calibri" pitchFamily="34" charset="0"/>
                <a:cs typeface="Calibri" pitchFamily="34" charset="0"/>
                <a:sym typeface="Wingdings" pitchFamily="2" charset="2"/>
              </a:rPr>
              <a:t>genré</a:t>
            </a:r>
            <a:r>
              <a:rPr lang="fr-FR" sz="1400" dirty="0" smtClean="0">
                <a:latin typeface="Calibri" pitchFamily="34" charset="0"/>
                <a:cs typeface="Calibri" pitchFamily="34" charset="0"/>
                <a:sym typeface="Wingdings" pitchFamily="2" charset="2"/>
              </a:rPr>
              <a:t> »</a:t>
            </a:r>
          </a:p>
          <a:p>
            <a:pPr lvl="1"/>
            <a:r>
              <a:rPr lang="fr-FR" sz="1400" dirty="0" smtClean="0">
                <a:latin typeface="Calibri" pitchFamily="34" charset="0"/>
                <a:cs typeface="Calibri" pitchFamily="34" charset="0"/>
                <a:sym typeface="Wingdings" pitchFamily="2" charset="2"/>
              </a:rPr>
              <a:t>Sélection des indicateurs pertinents pour l’étude</a:t>
            </a:r>
          </a:p>
          <a:p>
            <a:endParaRPr lang="fr-FR" sz="1400" b="1" dirty="0" smtClean="0">
              <a:latin typeface="Calibri" pitchFamily="34" charset="0"/>
              <a:cs typeface="Calibri" pitchFamily="34" charset="0"/>
              <a:sym typeface="Wingdings" pitchFamily="2" charset="2"/>
            </a:endParaRPr>
          </a:p>
          <a:p>
            <a:r>
              <a:rPr lang="fr-FR" sz="1800" b="1" dirty="0" smtClean="0">
                <a:latin typeface="Calibri" pitchFamily="34" charset="0"/>
                <a:cs typeface="Calibri" pitchFamily="34" charset="0"/>
                <a:sym typeface="Wingdings" pitchFamily="2" charset="2"/>
              </a:rPr>
              <a:t>Imputation </a:t>
            </a:r>
            <a:r>
              <a:rPr lang="fr-FR" sz="1800" b="1" dirty="0">
                <a:latin typeface="Calibri" pitchFamily="34" charset="0"/>
                <a:cs typeface="Calibri" pitchFamily="34" charset="0"/>
                <a:sym typeface="Wingdings" pitchFamily="2" charset="2"/>
              </a:rPr>
              <a:t>des </a:t>
            </a:r>
            <a:r>
              <a:rPr lang="fr-FR" sz="1800" b="1" dirty="0" err="1">
                <a:latin typeface="Calibri" pitchFamily="34" charset="0"/>
                <a:cs typeface="Calibri" pitchFamily="34" charset="0"/>
                <a:sym typeface="Wingdings" pitchFamily="2" charset="2"/>
              </a:rPr>
              <a:t>NaNs</a:t>
            </a:r>
            <a:r>
              <a:rPr lang="fr-FR" sz="1800" b="1" dirty="0">
                <a:latin typeface="Calibri" pitchFamily="34" charset="0"/>
                <a:cs typeface="Calibri" pitchFamily="34" charset="0"/>
                <a:sym typeface="Wingdings" pitchFamily="2" charset="2"/>
              </a:rPr>
              <a:t> restant</a:t>
            </a:r>
          </a:p>
          <a:p>
            <a:pPr lvl="1"/>
            <a:r>
              <a:rPr lang="fr-FR" sz="1400" dirty="0">
                <a:latin typeface="Calibri" pitchFamily="34" charset="0"/>
                <a:cs typeface="Calibri" pitchFamily="34" charset="0"/>
                <a:sym typeface="Wingdings" pitchFamily="2" charset="2"/>
              </a:rPr>
              <a:t>Par régression </a:t>
            </a:r>
            <a:r>
              <a:rPr lang="fr-FR" sz="1400" dirty="0" smtClean="0">
                <a:latin typeface="Calibri" pitchFamily="34" charset="0"/>
                <a:cs typeface="Calibri" pitchFamily="34" charset="0"/>
                <a:sym typeface="Wingdings" pitchFamily="2" charset="2"/>
              </a:rPr>
              <a:t>linéaire</a:t>
            </a:r>
          </a:p>
          <a:p>
            <a:endParaRPr lang="fr-FR" sz="1400" b="1" dirty="0" smtClean="0">
              <a:latin typeface="Calibri" pitchFamily="34" charset="0"/>
              <a:cs typeface="Calibri" pitchFamily="34" charset="0"/>
              <a:sym typeface="Wingdings" pitchFamily="2" charset="2"/>
            </a:endParaRPr>
          </a:p>
          <a:p>
            <a:r>
              <a:rPr lang="fr-FR" sz="1800" b="1" dirty="0" smtClean="0">
                <a:latin typeface="Calibri" pitchFamily="34" charset="0"/>
                <a:cs typeface="Calibri" pitchFamily="34" charset="0"/>
                <a:sym typeface="Wingdings" pitchFamily="2" charset="2"/>
              </a:rPr>
              <a:t>Discrimination </a:t>
            </a:r>
            <a:r>
              <a:rPr lang="fr-FR" sz="1800" b="1" dirty="0">
                <a:latin typeface="Calibri" pitchFamily="34" charset="0"/>
                <a:cs typeface="Calibri" pitchFamily="34" charset="0"/>
                <a:sym typeface="Wingdings" pitchFamily="2" charset="2"/>
              </a:rPr>
              <a:t>des pays</a:t>
            </a:r>
          </a:p>
          <a:p>
            <a:pPr lvl="1"/>
            <a:r>
              <a:rPr lang="fr-FR" sz="1400" dirty="0">
                <a:latin typeface="Calibri" pitchFamily="34" charset="0"/>
                <a:cs typeface="Calibri" pitchFamily="34" charset="0"/>
                <a:sym typeface="Wingdings" pitchFamily="2" charset="2"/>
              </a:rPr>
              <a:t>Application d’un filtre pour sélectionner les pays présentant des informations sur tous les indicateurs sélectionnés.</a:t>
            </a:r>
          </a:p>
          <a:p>
            <a:pPr lvl="1"/>
            <a:endParaRPr lang="fr-FR" sz="1400" dirty="0">
              <a:latin typeface="Calibri" pitchFamily="34" charset="0"/>
              <a:cs typeface="Calibri" pitchFamily="34" charset="0"/>
              <a:sym typeface="Wingdings" pitchFamily="2" charset="2"/>
            </a:endParaRPr>
          </a:p>
          <a:p>
            <a:pPr lvl="1"/>
            <a:endParaRPr lang="fr-FR" sz="1600" dirty="0" smtClean="0">
              <a:latin typeface="Calibri" pitchFamily="34" charset="0"/>
              <a:cs typeface="Calibri" pitchFamily="34" charset="0"/>
              <a:sym typeface="Wingdings" pitchFamily="2" charset="2"/>
            </a:endParaRPr>
          </a:p>
          <a:p>
            <a:pPr lvl="1"/>
            <a:endParaRPr lang="fr-FR" sz="500" dirty="0" smtClean="0">
              <a:latin typeface="Calibri" pitchFamily="34" charset="0"/>
              <a:cs typeface="Calibri" pitchFamily="34" charset="0"/>
              <a:sym typeface="Wingdings" pitchFamily="2" charset="2"/>
            </a:endParaRPr>
          </a:p>
          <a:p>
            <a:pPr marL="685800" lvl="2" indent="0">
              <a:buNone/>
            </a:pPr>
            <a:r>
              <a:rPr lang="fr-FR" sz="1400" dirty="0" smtClean="0">
                <a:latin typeface="Calibri" pitchFamily="34" charset="0"/>
                <a:cs typeface="Calibri" pitchFamily="34" charset="0"/>
                <a:sym typeface="Wingdings" pitchFamily="2" charset="2"/>
              </a:rPr>
              <a:t>	</a:t>
            </a:r>
            <a:endParaRPr lang="fr-FR" sz="1200" dirty="0">
              <a:latin typeface="Calibri" pitchFamily="34" charset="0"/>
              <a:cs typeface="Calibri" pitchFamily="34" charset="0"/>
              <a:sym typeface="Wingdings" pitchFamily="2" charset="2"/>
            </a:endParaRP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2" t="38678" r="3666" b="35280"/>
          <a:stretch/>
        </p:blipFill>
        <p:spPr bwMode="auto">
          <a:xfrm>
            <a:off x="4895056" y="26166"/>
            <a:ext cx="3015343" cy="5225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4" name="ZoneTexte 23"/>
          <p:cNvSpPr txBox="1"/>
          <p:nvPr/>
        </p:nvSpPr>
        <p:spPr>
          <a:xfrm>
            <a:off x="8748464" y="6525344"/>
            <a:ext cx="395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bg1"/>
                </a:solidFill>
              </a:rPr>
              <a:t>5</a:t>
            </a:r>
            <a:endParaRPr lang="fr-FR" b="1" dirty="0">
              <a:solidFill>
                <a:schemeClr val="bg1"/>
              </a:solidFill>
            </a:endParaRPr>
          </a:p>
        </p:txBody>
      </p:sp>
      <p:grpSp>
        <p:nvGrpSpPr>
          <p:cNvPr id="9" name="Groupe 8"/>
          <p:cNvGrpSpPr/>
          <p:nvPr/>
        </p:nvGrpSpPr>
        <p:grpSpPr>
          <a:xfrm>
            <a:off x="5292080" y="1623036"/>
            <a:ext cx="3024336" cy="2310020"/>
            <a:chOff x="5724128" y="1412776"/>
            <a:chExt cx="2713037" cy="1828800"/>
          </a:xfrm>
        </p:grpSpPr>
        <p:pic>
          <p:nvPicPr>
            <p:cNvPr id="1029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24128" y="1412776"/>
              <a:ext cx="2713037" cy="1828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7" name="Ellipse 6"/>
            <p:cNvSpPr/>
            <p:nvPr/>
          </p:nvSpPr>
          <p:spPr>
            <a:xfrm>
              <a:off x="6156176" y="2621682"/>
              <a:ext cx="792088" cy="519286"/>
            </a:xfrm>
            <a:prstGeom prst="ellipse">
              <a:avLst/>
            </a:prstGeom>
            <a:no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4" y="4509120"/>
            <a:ext cx="4325071" cy="180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ZoneTexte 7"/>
          <p:cNvSpPr txBox="1"/>
          <p:nvPr/>
        </p:nvSpPr>
        <p:spPr>
          <a:xfrm>
            <a:off x="1619672" y="5199497"/>
            <a:ext cx="172746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lvl="2" indent="-285750">
              <a:buFont typeface="Wingdings"/>
              <a:buChar char="è"/>
            </a:pPr>
            <a:r>
              <a:rPr lang="fr-FR" dirty="0" smtClean="0">
                <a:latin typeface="Calibri" pitchFamily="34" charset="0"/>
                <a:cs typeface="Calibri" pitchFamily="34" charset="0"/>
                <a:sym typeface="Wingdings" pitchFamily="2" charset="2"/>
              </a:rPr>
              <a:t>8 </a:t>
            </a:r>
            <a:r>
              <a:rPr lang="fr-FR" dirty="0">
                <a:latin typeface="Calibri" pitchFamily="34" charset="0"/>
                <a:cs typeface="Calibri" pitchFamily="34" charset="0"/>
                <a:sym typeface="Wingdings" pitchFamily="2" charset="2"/>
              </a:rPr>
              <a:t>indicateurs </a:t>
            </a:r>
            <a:endParaRPr lang="fr-FR" dirty="0" smtClean="0">
              <a:latin typeface="Calibri" pitchFamily="34" charset="0"/>
              <a:cs typeface="Calibri" pitchFamily="34" charset="0"/>
              <a:sym typeface="Wingdings" pitchFamily="2" charset="2"/>
            </a:endParaRPr>
          </a:p>
          <a:p>
            <a:pPr marL="285750" lvl="2" indent="-285750">
              <a:buFont typeface="Wingdings"/>
              <a:buChar char="è"/>
            </a:pPr>
            <a:r>
              <a:rPr lang="fr-FR" dirty="0" smtClean="0">
                <a:latin typeface="Calibri" pitchFamily="34" charset="0"/>
                <a:cs typeface="Calibri" pitchFamily="34" charset="0"/>
                <a:sym typeface="Wingdings" pitchFamily="2" charset="2"/>
              </a:rPr>
              <a:t>185 pays</a:t>
            </a:r>
            <a:endParaRPr lang="fr-FR" dirty="0">
              <a:latin typeface="Calibri" pitchFamily="34" charset="0"/>
              <a:cs typeface="Calibri" pitchFamily="34" charset="0"/>
              <a:sym typeface="Wingdings" pitchFamily="2" charset="2"/>
            </a:endParaRPr>
          </a:p>
          <a:p>
            <a:endParaRPr lang="fr-FR" sz="2400" dirty="0"/>
          </a:p>
        </p:txBody>
      </p:sp>
      <p:sp>
        <p:nvSpPr>
          <p:cNvPr id="13" name="Rectangle 12"/>
          <p:cNvSpPr/>
          <p:nvPr/>
        </p:nvSpPr>
        <p:spPr>
          <a:xfrm>
            <a:off x="1331640" y="5157192"/>
            <a:ext cx="2088232" cy="764184"/>
          </a:xfrm>
          <a:prstGeom prst="rect">
            <a:avLst/>
          </a:prstGeom>
          <a:noFill/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79556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43608" y="341784"/>
            <a:ext cx="7024744" cy="1143000"/>
          </a:xfrm>
        </p:spPr>
        <p:txBody>
          <a:bodyPr/>
          <a:lstStyle/>
          <a:p>
            <a:r>
              <a:rPr lang="fr-FR" dirty="0" smtClean="0"/>
              <a:t>Analyse des données 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043608" y="1556792"/>
            <a:ext cx="6777317" cy="4536504"/>
          </a:xfrm>
        </p:spPr>
        <p:txBody>
          <a:bodyPr>
            <a:normAutofit/>
          </a:bodyPr>
          <a:lstStyle/>
          <a:p>
            <a:r>
              <a:rPr lang="fr-FR" b="1" dirty="0" smtClean="0">
                <a:latin typeface="Calibri" pitchFamily="34" charset="0"/>
                <a:cs typeface="Calibri" pitchFamily="34" charset="0"/>
              </a:rPr>
              <a:t>Observation d’un indicateur</a:t>
            </a:r>
          </a:p>
          <a:p>
            <a:pPr lvl="1"/>
            <a:r>
              <a:rPr lang="fr-FR" sz="1800" dirty="0" smtClean="0">
                <a:latin typeface="Calibri" pitchFamily="34" charset="0"/>
                <a:cs typeface="Calibri" pitchFamily="34" charset="0"/>
              </a:rPr>
              <a:t>Indicateur : « Internet Users »</a:t>
            </a:r>
          </a:p>
          <a:p>
            <a:pPr lvl="1"/>
            <a:r>
              <a:rPr lang="fr-FR" sz="1800" dirty="0" smtClean="0">
                <a:latin typeface="Calibri" pitchFamily="34" charset="0"/>
                <a:cs typeface="Calibri" pitchFamily="34" charset="0"/>
              </a:rPr>
              <a:t>Année : 2015</a:t>
            </a:r>
          </a:p>
          <a:p>
            <a:pPr lvl="1"/>
            <a:r>
              <a:rPr lang="fr-FR" sz="1800" dirty="0" smtClean="0">
                <a:latin typeface="Calibri" pitchFamily="34" charset="0"/>
                <a:cs typeface="Calibri" pitchFamily="34" charset="0"/>
              </a:rPr>
              <a:t>Pour les 10 pays ayant les valeurs les plus élevées</a:t>
            </a:r>
            <a:endParaRPr lang="fr-FR" sz="1800" dirty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2" t="38678" r="3666" b="35280"/>
          <a:stretch/>
        </p:blipFill>
        <p:spPr bwMode="auto">
          <a:xfrm>
            <a:off x="4895056" y="26166"/>
            <a:ext cx="3015343" cy="5225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4585" y="3172544"/>
            <a:ext cx="4865687" cy="3352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ZoneTexte 8"/>
          <p:cNvSpPr txBox="1"/>
          <p:nvPr/>
        </p:nvSpPr>
        <p:spPr>
          <a:xfrm>
            <a:off x="8748464" y="6525344"/>
            <a:ext cx="395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bg1"/>
                </a:solidFill>
              </a:rPr>
              <a:t>6</a:t>
            </a:r>
            <a:endParaRPr lang="fr-FR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8848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43608" y="341784"/>
            <a:ext cx="7024744" cy="1143000"/>
          </a:xfrm>
        </p:spPr>
        <p:txBody>
          <a:bodyPr/>
          <a:lstStyle/>
          <a:p>
            <a:r>
              <a:rPr lang="fr-FR" dirty="0" smtClean="0"/>
              <a:t>Analyse des données 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043608" y="1556792"/>
            <a:ext cx="6777317" cy="4536504"/>
          </a:xfrm>
        </p:spPr>
        <p:txBody>
          <a:bodyPr>
            <a:normAutofit/>
          </a:bodyPr>
          <a:lstStyle/>
          <a:p>
            <a:r>
              <a:rPr lang="fr-FR" b="1" dirty="0">
                <a:latin typeface="Calibri" pitchFamily="34" charset="0"/>
                <a:cs typeface="Calibri" pitchFamily="34" charset="0"/>
              </a:rPr>
              <a:t>Observation d’un indicateur</a:t>
            </a:r>
          </a:p>
          <a:p>
            <a:pPr lvl="1"/>
            <a:r>
              <a:rPr lang="fr-FR" sz="1800" dirty="0" smtClean="0">
                <a:latin typeface="Calibri" pitchFamily="34" charset="0"/>
                <a:cs typeface="Calibri" pitchFamily="34" charset="0"/>
              </a:rPr>
              <a:t>Indicateur : « Population growth »</a:t>
            </a:r>
          </a:p>
          <a:p>
            <a:pPr lvl="1"/>
            <a:r>
              <a:rPr lang="fr-FR" sz="1800" dirty="0" smtClean="0">
                <a:latin typeface="Calibri" pitchFamily="34" charset="0"/>
                <a:cs typeface="Calibri" pitchFamily="34" charset="0"/>
              </a:rPr>
              <a:t>Année : 2015</a:t>
            </a:r>
          </a:p>
          <a:p>
            <a:pPr lvl="1"/>
            <a:r>
              <a:rPr lang="fr-FR" sz="1800" dirty="0" smtClean="0">
                <a:latin typeface="Calibri" pitchFamily="34" charset="0"/>
                <a:cs typeface="Calibri" pitchFamily="34" charset="0"/>
              </a:rPr>
              <a:t>Pour les 10 pays ayant les valeurs les plus élevées</a:t>
            </a:r>
            <a:endParaRPr lang="fr-FR" sz="1800" dirty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2" t="38678" r="3666" b="35280"/>
          <a:stretch/>
        </p:blipFill>
        <p:spPr bwMode="auto">
          <a:xfrm>
            <a:off x="4895056" y="26166"/>
            <a:ext cx="3015343" cy="5225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3142382"/>
            <a:ext cx="5480050" cy="3382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ZoneTexte 9"/>
          <p:cNvSpPr txBox="1"/>
          <p:nvPr/>
        </p:nvSpPr>
        <p:spPr>
          <a:xfrm>
            <a:off x="8748464" y="6525344"/>
            <a:ext cx="395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bg1"/>
                </a:solidFill>
              </a:rPr>
              <a:t>7</a:t>
            </a:r>
            <a:endParaRPr lang="fr-FR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3156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43608" y="332656"/>
            <a:ext cx="7024744" cy="1143000"/>
          </a:xfrm>
        </p:spPr>
        <p:txBody>
          <a:bodyPr/>
          <a:lstStyle/>
          <a:p>
            <a:r>
              <a:rPr lang="fr-FR" dirty="0" smtClean="0"/>
              <a:t>Analyse des données 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043608" y="1556792"/>
            <a:ext cx="6777317" cy="4536504"/>
          </a:xfrm>
        </p:spPr>
        <p:txBody>
          <a:bodyPr>
            <a:normAutofit/>
          </a:bodyPr>
          <a:lstStyle/>
          <a:p>
            <a:r>
              <a:rPr lang="fr-FR" b="1" dirty="0" smtClean="0">
                <a:latin typeface="Calibri" pitchFamily="34" charset="0"/>
                <a:cs typeface="Calibri" pitchFamily="34" charset="0"/>
              </a:rPr>
              <a:t>Corrélation entre deux indicateurs</a:t>
            </a:r>
          </a:p>
          <a:p>
            <a:pPr lvl="1"/>
            <a:r>
              <a:rPr lang="fr-FR" sz="1800" dirty="0" smtClean="0">
                <a:latin typeface="Calibri" pitchFamily="34" charset="0"/>
                <a:cs typeface="Calibri" pitchFamily="34" charset="0"/>
              </a:rPr>
              <a:t>Indicateurs : « Population cible » VS </a:t>
            </a:r>
            <a:r>
              <a:rPr lang="fr-FR" sz="1800" dirty="0">
                <a:latin typeface="Calibri" pitchFamily="34" charset="0"/>
                <a:cs typeface="Calibri" pitchFamily="34" charset="0"/>
              </a:rPr>
              <a:t>« Internet Users </a:t>
            </a:r>
            <a:r>
              <a:rPr lang="fr-FR" sz="1800" dirty="0" smtClean="0">
                <a:latin typeface="Calibri" pitchFamily="34" charset="0"/>
                <a:cs typeface="Calibri" pitchFamily="34" charset="0"/>
              </a:rPr>
              <a:t>»</a:t>
            </a:r>
          </a:p>
          <a:p>
            <a:pPr lvl="1"/>
            <a:r>
              <a:rPr lang="fr-FR" sz="1800" dirty="0" smtClean="0">
                <a:latin typeface="Calibri" pitchFamily="34" charset="0"/>
                <a:cs typeface="Calibri" pitchFamily="34" charset="0"/>
              </a:rPr>
              <a:t>Années : entre 2000 et2015</a:t>
            </a:r>
          </a:p>
          <a:p>
            <a:pPr lvl="1"/>
            <a:r>
              <a:rPr lang="fr-FR" sz="1800" dirty="0" smtClean="0">
                <a:latin typeface="Calibri" pitchFamily="34" charset="0"/>
                <a:cs typeface="Calibri" pitchFamily="34" charset="0"/>
              </a:rPr>
              <a:t>Pays : France</a:t>
            </a:r>
            <a:endParaRPr lang="fr-FR" sz="1800" dirty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2" t="38678" r="3666" b="35280"/>
          <a:stretch/>
        </p:blipFill>
        <p:spPr bwMode="auto">
          <a:xfrm>
            <a:off x="4895056" y="26166"/>
            <a:ext cx="3015343" cy="5225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3284984"/>
            <a:ext cx="4042387" cy="28272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98"/>
          <a:stretch/>
        </p:blipFill>
        <p:spPr bwMode="auto">
          <a:xfrm>
            <a:off x="4627896" y="3284984"/>
            <a:ext cx="3666907" cy="28272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ZoneTexte 9"/>
          <p:cNvSpPr txBox="1"/>
          <p:nvPr/>
        </p:nvSpPr>
        <p:spPr>
          <a:xfrm>
            <a:off x="8604448" y="6525344"/>
            <a:ext cx="539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bg1"/>
                </a:solidFill>
              </a:rPr>
              <a:t>8</a:t>
            </a:r>
            <a:endParaRPr lang="fr-FR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2068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43608" y="197768"/>
            <a:ext cx="7024744" cy="1143000"/>
          </a:xfrm>
        </p:spPr>
        <p:txBody>
          <a:bodyPr/>
          <a:lstStyle/>
          <a:p>
            <a:r>
              <a:rPr lang="fr-FR" dirty="0" err="1" smtClean="0"/>
              <a:t>Scoring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129836" y="1412776"/>
            <a:ext cx="6777317" cy="4536504"/>
          </a:xfrm>
        </p:spPr>
        <p:txBody>
          <a:bodyPr>
            <a:normAutofit/>
          </a:bodyPr>
          <a:lstStyle/>
          <a:p>
            <a:r>
              <a:rPr lang="fr-FR" b="1" dirty="0" smtClean="0">
                <a:latin typeface="Calibri" pitchFamily="34" charset="0"/>
                <a:cs typeface="Calibri" pitchFamily="34" charset="0"/>
              </a:rPr>
              <a:t>Fonction de </a:t>
            </a:r>
            <a:r>
              <a:rPr lang="fr-FR" b="1" dirty="0" err="1" smtClean="0">
                <a:latin typeface="Calibri" pitchFamily="34" charset="0"/>
                <a:cs typeface="Calibri" pitchFamily="34" charset="0"/>
              </a:rPr>
              <a:t>scoring</a:t>
            </a:r>
            <a:r>
              <a:rPr lang="fr-FR" b="1" dirty="0" smtClean="0">
                <a:latin typeface="Calibri" pitchFamily="34" charset="0"/>
                <a:cs typeface="Calibri" pitchFamily="34" charset="0"/>
              </a:rPr>
              <a:t> normalisée</a:t>
            </a:r>
          </a:p>
          <a:p>
            <a:pPr lvl="1"/>
            <a:r>
              <a:rPr lang="fr-FR" sz="1600" dirty="0">
                <a:latin typeface="Calibri" pitchFamily="34" charset="0"/>
                <a:cs typeface="Calibri" pitchFamily="34" charset="0"/>
              </a:rPr>
              <a:t>P</a:t>
            </a:r>
            <a:r>
              <a:rPr lang="fr-FR" sz="1600" dirty="0" smtClean="0">
                <a:latin typeface="Calibri" pitchFamily="34" charset="0"/>
                <a:cs typeface="Calibri" pitchFamily="34" charset="0"/>
              </a:rPr>
              <a:t>our tous les pays</a:t>
            </a:r>
          </a:p>
          <a:p>
            <a:pPr lvl="1"/>
            <a:r>
              <a:rPr lang="fr-FR" sz="1600" dirty="0" smtClean="0">
                <a:latin typeface="Calibri" pitchFamily="34" charset="0"/>
                <a:cs typeface="Calibri" pitchFamily="34" charset="0"/>
              </a:rPr>
              <a:t>Par indicateurs sélectionnés </a:t>
            </a:r>
          </a:p>
          <a:p>
            <a:pPr lvl="1"/>
            <a:r>
              <a:rPr lang="fr-FR" sz="1600" dirty="0" smtClean="0">
                <a:latin typeface="Calibri" pitchFamily="34" charset="0"/>
                <a:cs typeface="Calibri" pitchFamily="34" charset="0"/>
              </a:rPr>
              <a:t>Année 2015</a:t>
            </a:r>
            <a:endParaRPr lang="fr-FR" sz="1600" dirty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2" t="38678" r="3666" b="35280"/>
          <a:stretch/>
        </p:blipFill>
        <p:spPr bwMode="auto">
          <a:xfrm>
            <a:off x="4895056" y="26166"/>
            <a:ext cx="3015343" cy="5225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74" t="32000" r="53617" b="12000"/>
          <a:stretch/>
        </p:blipFill>
        <p:spPr bwMode="auto">
          <a:xfrm>
            <a:off x="827584" y="2852936"/>
            <a:ext cx="7560840" cy="36196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ZoneTexte 5"/>
          <p:cNvSpPr txBox="1"/>
          <p:nvPr/>
        </p:nvSpPr>
        <p:spPr>
          <a:xfrm>
            <a:off x="8604448" y="6525344"/>
            <a:ext cx="539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bg1"/>
                </a:solidFill>
              </a:rPr>
              <a:t>9</a:t>
            </a:r>
            <a:endParaRPr lang="fr-FR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4516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ustin">
  <a:themeElements>
    <a:clrScheme name="Austin">
      <a:dk1>
        <a:sysClr val="windowText" lastClr="000000"/>
      </a:dk1>
      <a:lt1>
        <a:sysClr val="window" lastClr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Austin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Austin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  <a:lumMod val="100000"/>
              </a:schemeClr>
            </a:gs>
          </a:gsLst>
          <a:lin ang="5040000" scaled="1"/>
        </a:gradFill>
        <a:gradFill rotWithShape="1">
          <a:gsLst>
            <a:gs pos="0">
              <a:schemeClr val="phClr"/>
            </a:gs>
            <a:gs pos="100000">
              <a:schemeClr val="phClr">
                <a:shade val="75000"/>
                <a:satMod val="120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>
            <a:bevelT w="50800" h="12700" prst="softRound"/>
          </a:sp3d>
        </a:effectStyle>
        <a:effectStyle>
          <a:effectLst>
            <a:outerShdw blurRad="44450" dist="50800" dir="5400000" sx="96000" rotWithShape="0">
              <a:srgbClr val="000000">
                <a:alpha val="3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 contourW="15875" prstMaterial="metal">
            <a:bevelT w="101600" h="25400" prst="softRound"/>
            <a:contourClr>
              <a:schemeClr val="phClr">
                <a:shade val="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94000"/>
                <a:satMod val="114000"/>
                <a:lumMod val="96000"/>
              </a:schemeClr>
            </a:gs>
            <a:gs pos="62000">
              <a:schemeClr val="phClr">
                <a:tint val="92000"/>
                <a:shade val="66000"/>
                <a:satMod val="110000"/>
                <a:lumMod val="80000"/>
              </a:schemeClr>
            </a:gs>
            <a:gs pos="100000">
              <a:schemeClr val="phClr">
                <a:tint val="89000"/>
                <a:shade val="62000"/>
                <a:satMod val="110000"/>
                <a:lumMod val="72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80000"/>
                <a:shade val="58000"/>
              </a:schemeClr>
              <a:schemeClr val="phClr">
                <a:tint val="73000"/>
                <a:shade val="68000"/>
                <a:satMod val="15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Austin</Template>
  <TotalTime>5525</TotalTime>
  <Words>281</Words>
  <Application>Microsoft Office PowerPoint</Application>
  <PresentationFormat>Affichage à l'écran (4:3)</PresentationFormat>
  <Paragraphs>124</Paragraphs>
  <Slides>16</Slides>
  <Notes>0</Notes>
  <HiddenSlides>0</HiddenSlides>
  <MMClips>2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16</vt:i4>
      </vt:variant>
    </vt:vector>
  </HeadingPairs>
  <TitlesOfParts>
    <vt:vector size="17" baseType="lpstr">
      <vt:lpstr>Austin</vt:lpstr>
      <vt:lpstr>Analyse des données de  systèmes éducatifs</vt:lpstr>
      <vt:lpstr>Rappel des objectifs</vt:lpstr>
      <vt:lpstr>Présentation du Data set</vt:lpstr>
      <vt:lpstr>Démarche analytique</vt:lpstr>
      <vt:lpstr>Démarche analytique</vt:lpstr>
      <vt:lpstr>Analyse des données </vt:lpstr>
      <vt:lpstr>Analyse des données </vt:lpstr>
      <vt:lpstr>Analyse des données </vt:lpstr>
      <vt:lpstr>Scoring</vt:lpstr>
      <vt:lpstr>Scoring</vt:lpstr>
      <vt:lpstr>Limites</vt:lpstr>
      <vt:lpstr>Limites</vt:lpstr>
      <vt:lpstr>Révision du Scoring</vt:lpstr>
      <vt:lpstr>Scoring</vt:lpstr>
      <vt:lpstr>Scoring</vt:lpstr>
      <vt:lpstr>Conclusions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Analyse exploratoire</dc:title>
  <dc:creator>JB</dc:creator>
  <cp:lastModifiedBy>JB</cp:lastModifiedBy>
  <cp:revision>76</cp:revision>
  <dcterms:created xsi:type="dcterms:W3CDTF">2020-06-29T09:29:46Z</dcterms:created>
  <dcterms:modified xsi:type="dcterms:W3CDTF">2020-07-04T14:49:09Z</dcterms:modified>
</cp:coreProperties>
</file>